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4" r:id="rId7"/>
    <p:sldId id="265" r:id="rId8"/>
    <p:sldId id="263" r:id="rId9"/>
    <p:sldId id="266" r:id="rId10"/>
    <p:sldId id="262" r:id="rId11"/>
    <p:sldId id="267" r:id="rId12"/>
    <p:sldId id="258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82" r:id="rId36"/>
    <p:sldId id="291" r:id="rId37"/>
    <p:sldId id="292" r:id="rId38"/>
    <p:sldId id="293" r:id="rId39"/>
    <p:sldId id="294" r:id="rId40"/>
    <p:sldId id="296" r:id="rId41"/>
    <p:sldId id="298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299" r:id="rId57"/>
    <p:sldId id="300" r:id="rId5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0000"/>
    <a:srgbClr val="3E0000"/>
    <a:srgbClr val="640000"/>
    <a:srgbClr val="700000"/>
    <a:srgbClr val="8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-564" y="-16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1FADD2-7EF8-4268-8F73-532654B5F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317E68-A478-4625-B975-580F4C1C1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81960E6-EF64-4787-9392-8CCE3ABBA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139E9-6DFE-4078-B2AD-3FB67A1AED8D}" type="datetimeFigureOut">
              <a:rPr lang="pt-PT" smtClean="0"/>
              <a:t>28/12/2020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69DE8ED-0976-456B-897D-EC4E65FEB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5846782-25AE-4B52-9B72-7D2BEB3B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E2080-05D5-4DEC-A0B5-D9CA5C7681E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821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D948A9-7076-477F-862F-37CC7F35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379A46A1-18EF-42B9-B794-E946E838E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F62EC9B-02A5-44C9-9AD2-FDB65294C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139E9-6DFE-4078-B2AD-3FB67A1AED8D}" type="datetimeFigureOut">
              <a:rPr lang="pt-PT" smtClean="0"/>
              <a:t>28/12/2020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E99C560-8C50-403D-A0C7-9108117EA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ACBDB9B-300C-4411-B1C5-53F724F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E2080-05D5-4DEC-A0B5-D9CA5C7681E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357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B4A3B7A-86E6-487C-9C19-75E97B86C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E4920AF6-6A74-42BE-96E6-0500B1D3B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35AEB16-0DE9-41E1-8A77-49C89405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139E9-6DFE-4078-B2AD-3FB67A1AED8D}" type="datetimeFigureOut">
              <a:rPr lang="pt-PT" smtClean="0"/>
              <a:t>28/12/2020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0D98002-C786-4AC6-9B22-342070EFA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AB36CB6-02FA-4A07-9C2F-A7DFA1F60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E2080-05D5-4DEC-A0B5-D9CA5C7681E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8804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E350E-92EC-4C9A-8C01-CD574F9B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21FACF7-1852-4FBF-BF4B-DEC979BC3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1EE7288-8C9F-4357-8D86-09CCE479F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139E9-6DFE-4078-B2AD-3FB67A1AED8D}" type="datetimeFigureOut">
              <a:rPr lang="pt-PT" smtClean="0"/>
              <a:t>28/12/2020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C5B7FE7-F0A5-40E7-BEEB-DCE8FBC7D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EDA814C-3BFD-46E4-A5E8-5CCAF8F2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E2080-05D5-4DEC-A0B5-D9CA5C7681E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1436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44699-6026-45C7-A3E3-3C18AC9C3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E5C01DA-3D71-4100-AF08-E66865E75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9466D0C-AF04-4FB7-A494-7F6E65DBB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139E9-6DFE-4078-B2AD-3FB67A1AED8D}" type="datetimeFigureOut">
              <a:rPr lang="pt-PT" smtClean="0"/>
              <a:t>28/12/2020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30867D1-6E48-4305-ACF0-C4C956F29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F480E16-7A35-4A58-A13B-82E53F5FF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E2080-05D5-4DEC-A0B5-D9CA5C7681E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5213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EBCF44-87C7-4380-AC13-9DC8D1976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AC01E12-6F01-4F28-A609-5B977E7C04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45A64EC-39C9-4E54-96B6-222585BE6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D3C348C-BED2-4EFA-A08A-7542BC1A8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139E9-6DFE-4078-B2AD-3FB67A1AED8D}" type="datetimeFigureOut">
              <a:rPr lang="pt-PT" smtClean="0"/>
              <a:t>28/12/2020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D6B3E96-B542-43EC-8F58-50785B7D9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8154EA5-FDF2-44B1-B07A-86D5C60B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E2080-05D5-4DEC-A0B5-D9CA5C7681E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30268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6A2139-3E04-48B2-9E15-E928E7B99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0B444A3-254A-4F2E-8E45-26FBC8B98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2D63C95-870C-437D-AA38-228D3B2A6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6DD8BE2-DDFD-49D4-8213-C2C4D1902B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4445E25A-41D6-4203-91AA-5F9CD887C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56D77AE-8716-4D8F-A4AC-998C75C9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139E9-6DFE-4078-B2AD-3FB67A1AED8D}" type="datetimeFigureOut">
              <a:rPr lang="pt-PT" smtClean="0"/>
              <a:t>28/12/2020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ECD3F7F1-B998-49C0-B6C5-73610D6C8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538DC30A-BD7C-4ACE-9911-D89499BA8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E2080-05D5-4DEC-A0B5-D9CA5C7681E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1807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587CF-D0D4-46F1-AC99-29F683BB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25F9496-8907-4D0F-98A7-D8399298A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139E9-6DFE-4078-B2AD-3FB67A1AED8D}" type="datetimeFigureOut">
              <a:rPr lang="pt-PT" smtClean="0"/>
              <a:t>28/12/2020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34C35E8-662C-4647-822B-724BF8F4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D43122D-1C9C-4FD8-ACF8-D2689169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E2080-05D5-4DEC-A0B5-D9CA5C7681E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040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11657C8-457B-4E70-9179-DC11A775F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139E9-6DFE-4078-B2AD-3FB67A1AED8D}" type="datetimeFigureOut">
              <a:rPr lang="pt-PT" smtClean="0"/>
              <a:t>28/12/2020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F59C7EE9-64C3-422A-84EE-3A6803F4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7FE1A7C-8F4F-47C8-97BE-A5CE94F9F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E2080-05D5-4DEC-A0B5-D9CA5C7681E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2338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9CA186-3107-4437-BF09-7BB01EBC1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B0F8EC-084A-4340-9ECB-FBCB06BB1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DA1AB1C-F697-42FA-9EF8-DC1B270FC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ECAB319-6A40-4E57-A6C4-542964319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139E9-6DFE-4078-B2AD-3FB67A1AED8D}" type="datetimeFigureOut">
              <a:rPr lang="pt-PT" smtClean="0"/>
              <a:t>28/12/2020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F1E9648-1C7A-4403-A582-1047AF30F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F3B11BD-2694-46F4-B2AA-DBAB5B7C1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E2080-05D5-4DEC-A0B5-D9CA5C7681E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1888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A6A040-835C-4F8A-9D65-2F16C332D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0C62F40B-F9D8-4CE0-94FC-8514D5C819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C015EF7-E6F6-4F8D-A8C4-0BC6342F3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A9EC294-930A-4AC8-951C-DC6FC4A6C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139E9-6DFE-4078-B2AD-3FB67A1AED8D}" type="datetimeFigureOut">
              <a:rPr lang="pt-PT" smtClean="0"/>
              <a:t>28/12/2020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36D9501-AF35-44C1-873A-B2A1B3436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63160AD-66D7-4336-982A-44819ED10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E2080-05D5-4DEC-A0B5-D9CA5C7681E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948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92E879F7-6886-4147-A5F8-50B90872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BAB6445-05D1-46E4-A85B-E98AEDF22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A452F1C-1F33-4397-B45B-9810CAF7A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139E9-6DFE-4078-B2AD-3FB67A1AED8D}" type="datetimeFigureOut">
              <a:rPr lang="pt-PT" smtClean="0"/>
              <a:t>28/12/2020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6FED2F0-12F9-4706-A455-2F708AF0C6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95C3C25-C093-405A-AB89-76E50185C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E2080-05D5-4DEC-A0B5-D9CA5C7681E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688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>
            <a:extLst>
              <a:ext uri="{FF2B5EF4-FFF2-40B4-BE49-F238E27FC236}">
                <a16:creationId xmlns:a16="http://schemas.microsoft.com/office/drawing/2014/main" id="{1FF96D92-C58A-48E9-8C8C-60DE73BDF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77" y="1313354"/>
            <a:ext cx="4608443" cy="460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B34C68F4-C156-45A1-A77D-59189BC96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602" y="459004"/>
            <a:ext cx="2916796" cy="11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AF126CA-C0CD-4D1A-AF2C-305D07C1B215}"/>
              </a:ext>
            </a:extLst>
          </p:cNvPr>
          <p:cNvSpPr txBox="1"/>
          <p:nvPr/>
        </p:nvSpPr>
        <p:spPr>
          <a:xfrm>
            <a:off x="3047999" y="2541710"/>
            <a:ext cx="6096000" cy="2231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2º Trabalho prático</a:t>
            </a:r>
            <a:endParaRPr lang="pt-PT" sz="7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Aplicação PHP</a:t>
            </a:r>
            <a:endParaRPr lang="pt-PT" sz="4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pt-PT" sz="700" b="0" dirty="0">
                <a:effectLst/>
              </a:rPr>
            </a:br>
            <a:r>
              <a:rPr lang="pt-PT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Mockup</a:t>
            </a:r>
            <a:endParaRPr lang="pt-PT" sz="600" b="0" dirty="0">
              <a:effectLst/>
            </a:endParaRPr>
          </a:p>
          <a:p>
            <a:br>
              <a:rPr lang="pt-PT" sz="1200" dirty="0"/>
            </a:br>
            <a:endParaRPr lang="pt-PT" sz="12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4AE050A-699C-43BA-8829-448ED5477909}"/>
              </a:ext>
            </a:extLst>
          </p:cNvPr>
          <p:cNvSpPr txBox="1"/>
          <p:nvPr/>
        </p:nvSpPr>
        <p:spPr>
          <a:xfrm>
            <a:off x="3047999" y="5200265"/>
            <a:ext cx="60960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Mafalda Santos - up201605771</a:t>
            </a:r>
            <a:endParaRPr lang="pt-PT" sz="2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Sílvia Faria - up20160368</a:t>
            </a:r>
            <a:endParaRPr lang="pt-PT" sz="2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pt-PT" sz="200" b="0" dirty="0">
                <a:effectLst/>
              </a:rPr>
            </a:b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SIEM - Sistemas de Informação Empresariais</a:t>
            </a:r>
            <a:endParaRPr lang="pt-PT" sz="2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</p:spTree>
    <p:extLst>
      <p:ext uri="{BB962C8B-B14F-4D97-AF65-F5344CB8AC3E}">
        <p14:creationId xmlns:p14="http://schemas.microsoft.com/office/powerpoint/2010/main" val="127167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Agrupar 42">
            <a:extLst>
              <a:ext uri="{FF2B5EF4-FFF2-40B4-BE49-F238E27FC236}">
                <a16:creationId xmlns:a16="http://schemas.microsoft.com/office/drawing/2014/main" id="{0652BA39-F176-4FDE-8943-3CD0290F37B8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FEA77132-4180-4C02-91C6-56C2D2C2EE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FF36582E-86CD-47A2-A03A-CAB645961CAC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B9752EC-72EF-46AB-8871-D6536E2EF33D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A2435DE-EE58-4864-B74C-2F9C7ECDF48A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CBE9A77E-6CBB-4B20-A66D-9C2F4F9640D5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3C3AC450-8102-445C-9008-9F724F7D65C4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DEDB596A-2A89-486D-92C2-490A698C4B9B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9224" name="Picture 8">
              <a:extLst>
                <a:ext uri="{FF2B5EF4-FFF2-40B4-BE49-F238E27FC236}">
                  <a16:creationId xmlns:a16="http://schemas.microsoft.com/office/drawing/2014/main" id="{7C25A76C-9701-4C31-AD40-399186F72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480CA70F-79D5-4690-905B-C01344970721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9226" name="Picture 10">
              <a:extLst>
                <a:ext uri="{FF2B5EF4-FFF2-40B4-BE49-F238E27FC236}">
                  <a16:creationId xmlns:a16="http://schemas.microsoft.com/office/drawing/2014/main" id="{34C249BF-32B2-4C4D-B4CE-5310DB4BA8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F4B345-E7CF-43D6-862F-C009733AD4DB}"/>
              </a:ext>
            </a:extLst>
          </p:cNvPr>
          <p:cNvGrpSpPr/>
          <p:nvPr/>
        </p:nvGrpSpPr>
        <p:grpSpPr>
          <a:xfrm>
            <a:off x="0" y="1025196"/>
            <a:ext cx="12192000" cy="2694737"/>
            <a:chOff x="0" y="1025196"/>
            <a:chExt cx="12192000" cy="2694737"/>
          </a:xfrm>
        </p:grpSpPr>
        <p:pic>
          <p:nvPicPr>
            <p:cNvPr id="9228" name="Picture 12">
              <a:extLst>
                <a:ext uri="{FF2B5EF4-FFF2-40B4-BE49-F238E27FC236}">
                  <a16:creationId xmlns:a16="http://schemas.microsoft.com/office/drawing/2014/main" id="{CF19525A-E71C-42DE-A4DC-F636663416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72" b="7144"/>
            <a:stretch/>
          </p:blipFill>
          <p:spPr bwMode="auto">
            <a:xfrm>
              <a:off x="3829054" y="1025196"/>
              <a:ext cx="8362946" cy="2694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DAA8C222-A49C-40C6-BA2D-4A08A2CAD0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72" r="45470" b="7144"/>
            <a:stretch/>
          </p:blipFill>
          <p:spPr bwMode="auto">
            <a:xfrm>
              <a:off x="0" y="1025196"/>
              <a:ext cx="4560277" cy="2694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831D7C8-F08B-49EA-A3AF-8B2CF6CA6337}"/>
              </a:ext>
            </a:extLst>
          </p:cNvPr>
          <p:cNvSpPr txBox="1"/>
          <p:nvPr/>
        </p:nvSpPr>
        <p:spPr>
          <a:xfrm>
            <a:off x="513618" y="1684994"/>
            <a:ext cx="682502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2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BEM-VINDO À PIZZERIA FEUP!</a:t>
            </a:r>
            <a:endParaRPr lang="pt-PT" sz="24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pt-PT" sz="2400" b="0" dirty="0">
                <a:effectLst/>
              </a:rPr>
            </a:br>
            <a:r>
              <a:rPr lang="pt-PT" sz="24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“Pediu, chegou, provou e adorou...”</a:t>
            </a:r>
            <a:endParaRPr lang="pt-PT" sz="2400" b="0" dirty="0">
              <a:effectLst/>
            </a:endParaRPr>
          </a:p>
          <a:p>
            <a:br>
              <a:rPr lang="pt-PT" sz="2400" dirty="0"/>
            </a:br>
            <a:endParaRPr lang="pt-PT" sz="2400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3259987-B98F-4D43-8C04-2666F1BDC21F}"/>
              </a:ext>
            </a:extLst>
          </p:cNvPr>
          <p:cNvSpPr/>
          <p:nvPr/>
        </p:nvSpPr>
        <p:spPr>
          <a:xfrm>
            <a:off x="1731765" y="4183489"/>
            <a:ext cx="1898276" cy="720799"/>
          </a:xfrm>
          <a:prstGeom prst="roundRect">
            <a:avLst/>
          </a:prstGeom>
          <a:noFill/>
          <a:ln w="38100">
            <a:solidFill>
              <a:srgbClr val="6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E6FD25E-07B8-498D-9A86-EC3D2E808EFF}"/>
              </a:ext>
            </a:extLst>
          </p:cNvPr>
          <p:cNvSpPr txBox="1"/>
          <p:nvPr/>
        </p:nvSpPr>
        <p:spPr>
          <a:xfrm>
            <a:off x="1731765" y="4405718"/>
            <a:ext cx="1898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Descobre o menu!</a:t>
            </a:r>
            <a:endParaRPr lang="pt-PT" sz="1400" b="0" dirty="0">
              <a:effectLst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F92017A-CB2F-483E-B3B2-7D0DC74051CE}"/>
              </a:ext>
            </a:extLst>
          </p:cNvPr>
          <p:cNvSpPr txBox="1"/>
          <p:nvPr/>
        </p:nvSpPr>
        <p:spPr>
          <a:xfrm>
            <a:off x="5016343" y="4405720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Faz o teu pedido!</a:t>
            </a:r>
            <a:endParaRPr lang="pt-PT" sz="1400" b="0" dirty="0">
              <a:effectLst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E28DD66-5B30-4894-BF83-0ADCDBFADC23}"/>
              </a:ext>
            </a:extLst>
          </p:cNvPr>
          <p:cNvSpPr txBox="1"/>
          <p:nvPr/>
        </p:nvSpPr>
        <p:spPr>
          <a:xfrm>
            <a:off x="8786139" y="4405718"/>
            <a:ext cx="1051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Desfruta!</a:t>
            </a:r>
            <a:endParaRPr lang="pt-PT" sz="1400" b="0" dirty="0">
              <a:effectLst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69986842-228D-43C1-A4D1-0C1BAE9FC86E}"/>
              </a:ext>
            </a:extLst>
          </p:cNvPr>
          <p:cNvSpPr/>
          <p:nvPr/>
        </p:nvSpPr>
        <p:spPr>
          <a:xfrm>
            <a:off x="4981577" y="4183489"/>
            <a:ext cx="1898276" cy="720799"/>
          </a:xfrm>
          <a:prstGeom prst="roundRect">
            <a:avLst/>
          </a:prstGeom>
          <a:noFill/>
          <a:ln w="38100">
            <a:solidFill>
              <a:srgbClr val="6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CE1FD603-6B5A-415A-A08E-858BB2370241}"/>
              </a:ext>
            </a:extLst>
          </p:cNvPr>
          <p:cNvSpPr/>
          <p:nvPr/>
        </p:nvSpPr>
        <p:spPr>
          <a:xfrm>
            <a:off x="8362946" y="4172778"/>
            <a:ext cx="1898276" cy="720799"/>
          </a:xfrm>
          <a:prstGeom prst="roundRect">
            <a:avLst/>
          </a:prstGeom>
          <a:noFill/>
          <a:ln w="38100">
            <a:solidFill>
              <a:srgbClr val="6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0EB19FCA-8A04-4AB6-AE6F-052A4D40FD81}"/>
              </a:ext>
            </a:extLst>
          </p:cNvPr>
          <p:cNvCxnSpPr>
            <a:cxnSpLocks/>
            <a:stCxn id="13" idx="3"/>
            <a:endCxn id="33" idx="1"/>
          </p:cNvCxnSpPr>
          <p:nvPr/>
        </p:nvCxnSpPr>
        <p:spPr>
          <a:xfrm>
            <a:off x="3630041" y="4543889"/>
            <a:ext cx="1351536" cy="0"/>
          </a:xfrm>
          <a:prstGeom prst="straightConnector1">
            <a:avLst/>
          </a:prstGeom>
          <a:ln w="38100">
            <a:solidFill>
              <a:srgbClr val="64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xão reta unidirecional 38">
            <a:extLst>
              <a:ext uri="{FF2B5EF4-FFF2-40B4-BE49-F238E27FC236}">
                <a16:creationId xmlns:a16="http://schemas.microsoft.com/office/drawing/2014/main" id="{FBC53B05-DCC6-41DF-89F8-882CFC8593BB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6879853" y="4533178"/>
            <a:ext cx="1483093" cy="10711"/>
          </a:xfrm>
          <a:prstGeom prst="straightConnector1">
            <a:avLst/>
          </a:prstGeom>
          <a:ln w="38100">
            <a:solidFill>
              <a:srgbClr val="64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495EE66D-4BD0-43FB-BA41-E37597F0D621}"/>
              </a:ext>
            </a:extLst>
          </p:cNvPr>
          <p:cNvGrpSpPr/>
          <p:nvPr/>
        </p:nvGrpSpPr>
        <p:grpSpPr>
          <a:xfrm>
            <a:off x="0" y="5403010"/>
            <a:ext cx="12192000" cy="2102810"/>
            <a:chOff x="0" y="5403010"/>
            <a:chExt cx="12192000" cy="2102810"/>
          </a:xfrm>
        </p:grpSpPr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0A8A436C-7A99-43E4-823F-56CA7A101D7C}"/>
                </a:ext>
              </a:extLst>
            </p:cNvPr>
            <p:cNvSpPr/>
            <p:nvPr/>
          </p:nvSpPr>
          <p:spPr>
            <a:xfrm>
              <a:off x="0" y="5403010"/>
              <a:ext cx="12000896" cy="2089611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06848B05-836C-4C49-9F9C-8F1CE42EF74E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F1482E3E-9213-4792-A658-FBBD7C223557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04C2862C-049C-4C89-9526-2BAE2E9F4E50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9230" name="Picture 14">
              <a:extLst>
                <a:ext uri="{FF2B5EF4-FFF2-40B4-BE49-F238E27FC236}">
                  <a16:creationId xmlns:a16="http://schemas.microsoft.com/office/drawing/2014/main" id="{91BC06A4-CC52-40B0-8D03-1137100C3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4B3698A-A92D-4F01-A764-053B0CB5722B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2074192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Agrupar 42">
            <a:extLst>
              <a:ext uri="{FF2B5EF4-FFF2-40B4-BE49-F238E27FC236}">
                <a16:creationId xmlns:a16="http://schemas.microsoft.com/office/drawing/2014/main" id="{0652BA39-F176-4FDE-8943-3CD0290F37B8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FEA77132-4180-4C02-91C6-56C2D2C2EE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FF36582E-86CD-47A2-A03A-CAB645961CAC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B9752EC-72EF-46AB-8871-D6536E2EF33D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A2435DE-EE58-4864-B74C-2F9C7ECDF48A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CBE9A77E-6CBB-4B20-A66D-9C2F4F9640D5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3C3AC450-8102-445C-9008-9F724F7D65C4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DEDB596A-2A89-486D-92C2-490A698C4B9B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9224" name="Picture 8">
              <a:extLst>
                <a:ext uri="{FF2B5EF4-FFF2-40B4-BE49-F238E27FC236}">
                  <a16:creationId xmlns:a16="http://schemas.microsoft.com/office/drawing/2014/main" id="{7C25A76C-9701-4C31-AD40-399186F72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480CA70F-79D5-4690-905B-C01344970721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9226" name="Picture 10">
              <a:extLst>
                <a:ext uri="{FF2B5EF4-FFF2-40B4-BE49-F238E27FC236}">
                  <a16:creationId xmlns:a16="http://schemas.microsoft.com/office/drawing/2014/main" id="{34C249BF-32B2-4C4D-B4CE-5310DB4BA8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28" name="Picture 12">
            <a:extLst>
              <a:ext uri="{FF2B5EF4-FFF2-40B4-BE49-F238E27FC236}">
                <a16:creationId xmlns:a16="http://schemas.microsoft.com/office/drawing/2014/main" id="{CF19525A-E71C-42DE-A4DC-F63666341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72" b="7144"/>
          <a:stretch/>
        </p:blipFill>
        <p:spPr bwMode="auto">
          <a:xfrm>
            <a:off x="3829054" y="1025196"/>
            <a:ext cx="8362946" cy="269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DAA8C222-A49C-40C6-BA2D-4A08A2CAD0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72" r="45470" b="7144"/>
          <a:stretch/>
        </p:blipFill>
        <p:spPr bwMode="auto">
          <a:xfrm>
            <a:off x="0" y="1025196"/>
            <a:ext cx="4560277" cy="269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C831D7C8-F08B-49EA-A3AF-8B2CF6CA6337}"/>
              </a:ext>
            </a:extLst>
          </p:cNvPr>
          <p:cNvSpPr txBox="1"/>
          <p:nvPr/>
        </p:nvSpPr>
        <p:spPr>
          <a:xfrm>
            <a:off x="513618" y="1684994"/>
            <a:ext cx="682502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2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BEM-VINDO À PIZZERIA FEUP!</a:t>
            </a:r>
            <a:endParaRPr lang="pt-PT" sz="24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pt-PT" sz="2400" b="0" dirty="0">
                <a:effectLst/>
              </a:rPr>
            </a:br>
            <a:r>
              <a:rPr lang="pt-PT" sz="24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“Pediu, chegou, provou e adorou...”</a:t>
            </a:r>
            <a:endParaRPr lang="pt-PT" sz="2400" b="0" dirty="0">
              <a:effectLst/>
            </a:endParaRPr>
          </a:p>
          <a:p>
            <a:br>
              <a:rPr lang="pt-PT" sz="2400" dirty="0"/>
            </a:br>
            <a:endParaRPr lang="pt-PT" sz="2400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3259987-B98F-4D43-8C04-2666F1BDC21F}"/>
              </a:ext>
            </a:extLst>
          </p:cNvPr>
          <p:cNvSpPr/>
          <p:nvPr/>
        </p:nvSpPr>
        <p:spPr>
          <a:xfrm>
            <a:off x="1731765" y="4183489"/>
            <a:ext cx="1898276" cy="720799"/>
          </a:xfrm>
          <a:prstGeom prst="roundRect">
            <a:avLst/>
          </a:prstGeom>
          <a:noFill/>
          <a:ln w="38100">
            <a:solidFill>
              <a:srgbClr val="6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E6FD25E-07B8-498D-9A86-EC3D2E808EFF}"/>
              </a:ext>
            </a:extLst>
          </p:cNvPr>
          <p:cNvSpPr txBox="1"/>
          <p:nvPr/>
        </p:nvSpPr>
        <p:spPr>
          <a:xfrm>
            <a:off x="1731765" y="4405718"/>
            <a:ext cx="1898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Descobre o menu!</a:t>
            </a:r>
            <a:endParaRPr lang="pt-PT" sz="1400" b="0" dirty="0">
              <a:effectLst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F92017A-CB2F-483E-B3B2-7D0DC74051CE}"/>
              </a:ext>
            </a:extLst>
          </p:cNvPr>
          <p:cNvSpPr txBox="1"/>
          <p:nvPr/>
        </p:nvSpPr>
        <p:spPr>
          <a:xfrm>
            <a:off x="5016343" y="4405720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Faz o teu pedido!</a:t>
            </a:r>
            <a:endParaRPr lang="pt-PT" sz="1400" b="0" dirty="0">
              <a:effectLst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E28DD66-5B30-4894-BF83-0ADCDBFADC23}"/>
              </a:ext>
            </a:extLst>
          </p:cNvPr>
          <p:cNvSpPr txBox="1"/>
          <p:nvPr/>
        </p:nvSpPr>
        <p:spPr>
          <a:xfrm>
            <a:off x="8786139" y="4405718"/>
            <a:ext cx="1051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Desfruta!</a:t>
            </a:r>
            <a:endParaRPr lang="pt-PT" sz="1400" b="0" dirty="0">
              <a:effectLst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69986842-228D-43C1-A4D1-0C1BAE9FC86E}"/>
              </a:ext>
            </a:extLst>
          </p:cNvPr>
          <p:cNvSpPr/>
          <p:nvPr/>
        </p:nvSpPr>
        <p:spPr>
          <a:xfrm>
            <a:off x="4981577" y="4183489"/>
            <a:ext cx="1898276" cy="720799"/>
          </a:xfrm>
          <a:prstGeom prst="roundRect">
            <a:avLst/>
          </a:prstGeom>
          <a:noFill/>
          <a:ln w="38100">
            <a:solidFill>
              <a:srgbClr val="6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CE1FD603-6B5A-415A-A08E-858BB2370241}"/>
              </a:ext>
            </a:extLst>
          </p:cNvPr>
          <p:cNvSpPr/>
          <p:nvPr/>
        </p:nvSpPr>
        <p:spPr>
          <a:xfrm>
            <a:off x="8362946" y="4172778"/>
            <a:ext cx="1898276" cy="720799"/>
          </a:xfrm>
          <a:prstGeom prst="roundRect">
            <a:avLst/>
          </a:prstGeom>
          <a:noFill/>
          <a:ln w="38100">
            <a:solidFill>
              <a:srgbClr val="6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0EB19FCA-8A04-4AB6-AE6F-052A4D40FD81}"/>
              </a:ext>
            </a:extLst>
          </p:cNvPr>
          <p:cNvCxnSpPr>
            <a:cxnSpLocks/>
            <a:stCxn id="13" idx="3"/>
            <a:endCxn id="33" idx="1"/>
          </p:cNvCxnSpPr>
          <p:nvPr/>
        </p:nvCxnSpPr>
        <p:spPr>
          <a:xfrm>
            <a:off x="3630041" y="4543889"/>
            <a:ext cx="1351536" cy="0"/>
          </a:xfrm>
          <a:prstGeom prst="straightConnector1">
            <a:avLst/>
          </a:prstGeom>
          <a:ln w="38100">
            <a:solidFill>
              <a:srgbClr val="64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xão reta unidirecional 38">
            <a:extLst>
              <a:ext uri="{FF2B5EF4-FFF2-40B4-BE49-F238E27FC236}">
                <a16:creationId xmlns:a16="http://schemas.microsoft.com/office/drawing/2014/main" id="{FBC53B05-DCC6-41DF-89F8-882CFC8593BB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6879853" y="4533178"/>
            <a:ext cx="1483093" cy="10711"/>
          </a:xfrm>
          <a:prstGeom prst="straightConnector1">
            <a:avLst/>
          </a:prstGeom>
          <a:ln w="38100">
            <a:solidFill>
              <a:srgbClr val="64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495EE66D-4BD0-43FB-BA41-E37597F0D621}"/>
              </a:ext>
            </a:extLst>
          </p:cNvPr>
          <p:cNvGrpSpPr/>
          <p:nvPr/>
        </p:nvGrpSpPr>
        <p:grpSpPr>
          <a:xfrm>
            <a:off x="0" y="5403010"/>
            <a:ext cx="12192000" cy="2102810"/>
            <a:chOff x="0" y="5403010"/>
            <a:chExt cx="12192000" cy="2102810"/>
          </a:xfrm>
        </p:grpSpPr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0A8A436C-7A99-43E4-823F-56CA7A101D7C}"/>
                </a:ext>
              </a:extLst>
            </p:cNvPr>
            <p:cNvSpPr/>
            <p:nvPr/>
          </p:nvSpPr>
          <p:spPr>
            <a:xfrm>
              <a:off x="0" y="5403010"/>
              <a:ext cx="12000896" cy="2089611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06848B05-836C-4C49-9F9C-8F1CE42EF74E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F1482E3E-9213-4792-A658-FBBD7C223557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04C2862C-049C-4C89-9526-2BAE2E9F4E50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9230" name="Picture 14">
              <a:extLst>
                <a:ext uri="{FF2B5EF4-FFF2-40B4-BE49-F238E27FC236}">
                  <a16:creationId xmlns:a16="http://schemas.microsoft.com/office/drawing/2014/main" id="{91BC06A4-CC52-40B0-8D03-1137100C3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F8DF34A3-1CF6-4D47-88E9-F02F7E63810A}"/>
              </a:ext>
            </a:extLst>
          </p:cNvPr>
          <p:cNvSpPr/>
          <p:nvPr/>
        </p:nvSpPr>
        <p:spPr>
          <a:xfrm>
            <a:off x="1462090" y="29082"/>
            <a:ext cx="10538806" cy="82651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51E1C4E6-F397-473F-BF86-89851006A19E}"/>
              </a:ext>
            </a:extLst>
          </p:cNvPr>
          <p:cNvSpPr/>
          <p:nvPr/>
        </p:nvSpPr>
        <p:spPr>
          <a:xfrm>
            <a:off x="10261222" y="-249951"/>
            <a:ext cx="1046209" cy="1275147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F33907EB-3357-4D64-9404-E50FE568E3AA}"/>
              </a:ext>
            </a:extLst>
          </p:cNvPr>
          <p:cNvSpPr/>
          <p:nvPr/>
        </p:nvSpPr>
        <p:spPr>
          <a:xfrm>
            <a:off x="402620" y="1440898"/>
            <a:ext cx="7218780" cy="185021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ED4F51D9-1DA5-40A3-A79E-8A220BD2EECD}"/>
              </a:ext>
            </a:extLst>
          </p:cNvPr>
          <p:cNvSpPr/>
          <p:nvPr/>
        </p:nvSpPr>
        <p:spPr>
          <a:xfrm>
            <a:off x="1395417" y="3911501"/>
            <a:ext cx="9277132" cy="1275147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8A3A098C-A3B0-45A6-9899-7CC5BE50EF1D}"/>
              </a:ext>
            </a:extLst>
          </p:cNvPr>
          <p:cNvSpPr/>
          <p:nvPr/>
        </p:nvSpPr>
        <p:spPr>
          <a:xfrm>
            <a:off x="1632949" y="4055935"/>
            <a:ext cx="2511091" cy="1011073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C70E7B1A-20C6-422E-8E10-284F793A1AFA}"/>
              </a:ext>
            </a:extLst>
          </p:cNvPr>
          <p:cNvSpPr/>
          <p:nvPr/>
        </p:nvSpPr>
        <p:spPr>
          <a:xfrm>
            <a:off x="191105" y="5474938"/>
            <a:ext cx="2080232" cy="502781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ACED78D1-8822-41CB-907D-143CE8AB2666}"/>
              </a:ext>
            </a:extLst>
          </p:cNvPr>
          <p:cNvSpPr/>
          <p:nvPr/>
        </p:nvSpPr>
        <p:spPr>
          <a:xfrm>
            <a:off x="138357" y="5996559"/>
            <a:ext cx="2616565" cy="112380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2" name="Conexão reta unidirecional 41">
            <a:extLst>
              <a:ext uri="{FF2B5EF4-FFF2-40B4-BE49-F238E27FC236}">
                <a16:creationId xmlns:a16="http://schemas.microsoft.com/office/drawing/2014/main" id="{E8953483-9CC7-4492-AE09-C7C0D10E5C53}"/>
              </a:ext>
            </a:extLst>
          </p:cNvPr>
          <p:cNvCxnSpPr>
            <a:cxnSpLocks/>
          </p:cNvCxnSpPr>
          <p:nvPr/>
        </p:nvCxnSpPr>
        <p:spPr>
          <a:xfrm>
            <a:off x="1731765" y="-463187"/>
            <a:ext cx="773310" cy="4556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xão reta unidirecional 44">
            <a:extLst>
              <a:ext uri="{FF2B5EF4-FFF2-40B4-BE49-F238E27FC236}">
                <a16:creationId xmlns:a16="http://schemas.microsoft.com/office/drawing/2014/main" id="{71C5296E-6CF3-47D8-A162-516D72AE712F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10784327" y="-615861"/>
            <a:ext cx="523104" cy="3659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xão reta unidirecional 45">
            <a:extLst>
              <a:ext uri="{FF2B5EF4-FFF2-40B4-BE49-F238E27FC236}">
                <a16:creationId xmlns:a16="http://schemas.microsoft.com/office/drawing/2014/main" id="{8CBBEBA9-1FC2-45A6-802C-5F78239158A7}"/>
              </a:ext>
            </a:extLst>
          </p:cNvPr>
          <p:cNvCxnSpPr>
            <a:cxnSpLocks/>
          </p:cNvCxnSpPr>
          <p:nvPr/>
        </p:nvCxnSpPr>
        <p:spPr>
          <a:xfrm>
            <a:off x="-572298" y="1842448"/>
            <a:ext cx="974918" cy="5235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xão reta unidirecional 46">
            <a:extLst>
              <a:ext uri="{FF2B5EF4-FFF2-40B4-BE49-F238E27FC236}">
                <a16:creationId xmlns:a16="http://schemas.microsoft.com/office/drawing/2014/main" id="{C3F08AC6-8A84-4D42-83DA-3586B33BA696}"/>
              </a:ext>
            </a:extLst>
          </p:cNvPr>
          <p:cNvCxnSpPr>
            <a:cxnSpLocks/>
          </p:cNvCxnSpPr>
          <p:nvPr/>
        </p:nvCxnSpPr>
        <p:spPr>
          <a:xfrm flipV="1">
            <a:off x="-313899" y="4830478"/>
            <a:ext cx="1946848" cy="476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xão reta unidirecional 48">
            <a:extLst>
              <a:ext uri="{FF2B5EF4-FFF2-40B4-BE49-F238E27FC236}">
                <a16:creationId xmlns:a16="http://schemas.microsoft.com/office/drawing/2014/main" id="{E87CD347-3F64-4310-86E4-AA4AE14FEC63}"/>
              </a:ext>
            </a:extLst>
          </p:cNvPr>
          <p:cNvCxnSpPr>
            <a:cxnSpLocks/>
          </p:cNvCxnSpPr>
          <p:nvPr/>
        </p:nvCxnSpPr>
        <p:spPr>
          <a:xfrm flipH="1">
            <a:off x="10672550" y="4055935"/>
            <a:ext cx="2224584" cy="6575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xão reta unidirecional 51">
            <a:extLst>
              <a:ext uri="{FF2B5EF4-FFF2-40B4-BE49-F238E27FC236}">
                <a16:creationId xmlns:a16="http://schemas.microsoft.com/office/drawing/2014/main" id="{D9304730-0C60-49CC-B4C1-86A761F93889}"/>
              </a:ext>
            </a:extLst>
          </p:cNvPr>
          <p:cNvCxnSpPr>
            <a:cxnSpLocks/>
          </p:cNvCxnSpPr>
          <p:nvPr/>
        </p:nvCxnSpPr>
        <p:spPr>
          <a:xfrm flipV="1">
            <a:off x="-886889" y="5771395"/>
            <a:ext cx="1051620" cy="5980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xão reta unidirecional 52">
            <a:extLst>
              <a:ext uri="{FF2B5EF4-FFF2-40B4-BE49-F238E27FC236}">
                <a16:creationId xmlns:a16="http://schemas.microsoft.com/office/drawing/2014/main" id="{DC8AEFC3-BE43-4939-8356-F5160F5C879E}"/>
              </a:ext>
            </a:extLst>
          </p:cNvPr>
          <p:cNvCxnSpPr>
            <a:cxnSpLocks/>
          </p:cNvCxnSpPr>
          <p:nvPr/>
        </p:nvCxnSpPr>
        <p:spPr>
          <a:xfrm flipH="1" flipV="1">
            <a:off x="2505075" y="7139207"/>
            <a:ext cx="407430" cy="8269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xão reta unidirecional 55">
            <a:extLst>
              <a:ext uri="{FF2B5EF4-FFF2-40B4-BE49-F238E27FC236}">
                <a16:creationId xmlns:a16="http://schemas.microsoft.com/office/drawing/2014/main" id="{6BAB6968-A926-4FA4-AEDA-016D9F894A23}"/>
              </a:ext>
            </a:extLst>
          </p:cNvPr>
          <p:cNvCxnSpPr>
            <a:cxnSpLocks/>
          </p:cNvCxnSpPr>
          <p:nvPr/>
        </p:nvCxnSpPr>
        <p:spPr>
          <a:xfrm flipH="1" flipV="1">
            <a:off x="7242708" y="7163415"/>
            <a:ext cx="1019860" cy="8027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56">
            <a:extLst>
              <a:ext uri="{FF2B5EF4-FFF2-40B4-BE49-F238E27FC236}">
                <a16:creationId xmlns:a16="http://schemas.microsoft.com/office/drawing/2014/main" id="{CEF58AC3-044D-4654-8465-2BC17529BBC2}"/>
              </a:ext>
            </a:extLst>
          </p:cNvPr>
          <p:cNvSpPr/>
          <p:nvPr/>
        </p:nvSpPr>
        <p:spPr>
          <a:xfrm>
            <a:off x="-3534770" y="1661689"/>
            <a:ext cx="2962472" cy="140905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D1077CE-AA6E-4B2A-B4A7-F2E1513F7DA7}"/>
              </a:ext>
            </a:extLst>
          </p:cNvPr>
          <p:cNvSpPr txBox="1"/>
          <p:nvPr/>
        </p:nvSpPr>
        <p:spPr>
          <a:xfrm>
            <a:off x="-3980851" y="1712430"/>
            <a:ext cx="3390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white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text-decoration: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bold</a:t>
            </a:r>
            <a:endParaRPr lang="pt-PT" dirty="0"/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B4F6F06E-10F3-4A04-A3C5-80C826695D95}"/>
              </a:ext>
            </a:extLst>
          </p:cNvPr>
          <p:cNvSpPr txBox="1"/>
          <p:nvPr/>
        </p:nvSpPr>
        <p:spPr>
          <a:xfrm>
            <a:off x="-797922" y="-1899988"/>
            <a:ext cx="34077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#990000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float: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left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align-items: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pt-PT" dirty="0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DDD31235-75AA-44C0-B701-161545370DD4}"/>
              </a:ext>
            </a:extLst>
          </p:cNvPr>
          <p:cNvSpPr/>
          <p:nvPr/>
        </p:nvSpPr>
        <p:spPr>
          <a:xfrm>
            <a:off x="-361079" y="-1872667"/>
            <a:ext cx="2962472" cy="140905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10432002-509E-4FC6-903F-C95F9B885990}"/>
              </a:ext>
            </a:extLst>
          </p:cNvPr>
          <p:cNvSpPr/>
          <p:nvPr/>
        </p:nvSpPr>
        <p:spPr>
          <a:xfrm>
            <a:off x="9529658" y="-1898285"/>
            <a:ext cx="2962472" cy="128242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38E0ADA-01FD-45CD-9551-7799F872D843}"/>
              </a:ext>
            </a:extLst>
          </p:cNvPr>
          <p:cNvSpPr txBox="1"/>
          <p:nvPr/>
        </p:nvSpPr>
        <p:spPr>
          <a:xfrm>
            <a:off x="9192744" y="-1802237"/>
            <a:ext cx="33169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display: </a:t>
            </a:r>
            <a:r>
              <a:rPr lang="pt-PT" sz="1800" b="0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flex</a:t>
            </a:r>
            <a:endParaRPr lang="pt-PT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pt-PT" sz="1800" b="1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flex-direction</a:t>
            </a:r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lang="pt-PT" sz="1800" b="0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column</a:t>
            </a:r>
            <a:endParaRPr lang="pt-PT" dirty="0"/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justify-content: </a:t>
            </a:r>
            <a:r>
              <a:rPr lang="pt-PT" sz="1800" b="0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pt-PT" sz="1800" b="0" i="0" u="none" strike="noStrike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pt-PT" b="1" dirty="0">
                <a:solidFill>
                  <a:srgbClr val="000000"/>
                </a:solidFill>
                <a:latin typeface="Montserrat" panose="00000500000000000000" pitchFamily="2" charset="0"/>
              </a:rPr>
              <a:t>color: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#990000</a:t>
            </a:r>
            <a:endParaRPr lang="pt-PT" dirty="0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C853A5EB-B4CC-428A-A06D-7C3643EA831A}"/>
              </a:ext>
            </a:extLst>
          </p:cNvPr>
          <p:cNvSpPr/>
          <p:nvPr/>
        </p:nvSpPr>
        <p:spPr>
          <a:xfrm>
            <a:off x="-3601592" y="4206351"/>
            <a:ext cx="3304177" cy="11966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004F756C-9783-472E-B5AF-625D5598A7A4}"/>
              </a:ext>
            </a:extLst>
          </p:cNvPr>
          <p:cNvSpPr/>
          <p:nvPr/>
        </p:nvSpPr>
        <p:spPr>
          <a:xfrm>
            <a:off x="-3845490" y="5775592"/>
            <a:ext cx="2962472" cy="140905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4896362C-141B-4E0A-A5C6-AA315155DF45}"/>
              </a:ext>
            </a:extLst>
          </p:cNvPr>
          <p:cNvSpPr txBox="1"/>
          <p:nvPr/>
        </p:nvSpPr>
        <p:spPr>
          <a:xfrm>
            <a:off x="-4470845" y="4328344"/>
            <a:ext cx="44214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7200" algn="just" rtl="0">
              <a:spcBef>
                <a:spcPts val="0"/>
              </a:spcBef>
              <a:spcAft>
                <a:spcPts val="0"/>
              </a:spcAft>
            </a:pPr>
            <a:r>
              <a:rPr lang="pt-PT" sz="1800" b="1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border</a:t>
            </a:r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2px </a:t>
            </a:r>
            <a:r>
              <a:rPr lang="pt-PT" sz="1800" b="0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solid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#640000</a:t>
            </a:r>
            <a:endParaRPr lang="pt-PT" dirty="0"/>
          </a:p>
          <a:p>
            <a:pPr marL="457200" indent="457200" algn="just" rtl="0">
              <a:spcBef>
                <a:spcPts val="0"/>
              </a:spcBef>
              <a:spcAft>
                <a:spcPts val="0"/>
              </a:spcAft>
            </a:pPr>
            <a:r>
              <a:rPr lang="pt-PT" sz="1800" b="1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padding</a:t>
            </a:r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15px</a:t>
            </a:r>
            <a:endParaRPr lang="pt-PT" b="1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457200" indent="457200" algn="just" rtl="0">
              <a:spcBef>
                <a:spcPts val="0"/>
              </a:spcBef>
              <a:spcAft>
                <a:spcPts val="0"/>
              </a:spcAft>
            </a:pPr>
            <a:r>
              <a:rPr lang="pt-PT" sz="1800" b="1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border-radius</a:t>
            </a:r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25px</a:t>
            </a:r>
            <a:endParaRPr lang="pt-PT" b="0" dirty="0">
              <a:effectLst/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C1B7A5D5-289C-49E5-BF37-3195E94376DA}"/>
              </a:ext>
            </a:extLst>
          </p:cNvPr>
          <p:cNvSpPr txBox="1"/>
          <p:nvPr/>
        </p:nvSpPr>
        <p:spPr>
          <a:xfrm>
            <a:off x="-4269279" y="5854250"/>
            <a:ext cx="40183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justify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white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text-decoration: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bold</a:t>
            </a:r>
            <a:endParaRPr lang="pt-PT" dirty="0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F0DF518A-0763-4502-9D0D-745AF8CDB712}"/>
              </a:ext>
            </a:extLst>
          </p:cNvPr>
          <p:cNvSpPr/>
          <p:nvPr/>
        </p:nvSpPr>
        <p:spPr>
          <a:xfrm>
            <a:off x="1682706" y="7966157"/>
            <a:ext cx="2962472" cy="9858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D3579BEE-8AFA-4A4D-85AE-5C74E70048EC}"/>
              </a:ext>
            </a:extLst>
          </p:cNvPr>
          <p:cNvSpPr txBox="1"/>
          <p:nvPr/>
        </p:nvSpPr>
        <p:spPr>
          <a:xfrm>
            <a:off x="1235790" y="8028662"/>
            <a:ext cx="46899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justify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#cccccc</a:t>
            </a:r>
            <a:endParaRPr lang="pt-PT" dirty="0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34F42735-9C39-4E64-9F7E-714489E1C229}"/>
              </a:ext>
            </a:extLst>
          </p:cNvPr>
          <p:cNvSpPr/>
          <p:nvPr/>
        </p:nvSpPr>
        <p:spPr>
          <a:xfrm>
            <a:off x="7360364" y="7966157"/>
            <a:ext cx="3499734" cy="68861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C35FEBC-0D07-4A76-955B-E7E5F4C7688B}"/>
              </a:ext>
            </a:extLst>
          </p:cNvPr>
          <p:cNvSpPr txBox="1"/>
          <p:nvPr/>
        </p:nvSpPr>
        <p:spPr>
          <a:xfrm>
            <a:off x="7347128" y="8143538"/>
            <a:ext cx="3609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background-color: 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#3E0000</a:t>
            </a:r>
            <a:endParaRPr lang="pt-PT" dirty="0"/>
          </a:p>
        </p:txBody>
      </p:sp>
      <p:sp>
        <p:nvSpPr>
          <p:cNvPr id="75" name="Retângulo 74">
            <a:extLst>
              <a:ext uri="{FF2B5EF4-FFF2-40B4-BE49-F238E27FC236}">
                <a16:creationId xmlns:a16="http://schemas.microsoft.com/office/drawing/2014/main" id="{1E665287-6435-40C5-A308-30EC03EC535E}"/>
              </a:ext>
            </a:extLst>
          </p:cNvPr>
          <p:cNvSpPr/>
          <p:nvPr/>
        </p:nvSpPr>
        <p:spPr>
          <a:xfrm>
            <a:off x="12897134" y="3747096"/>
            <a:ext cx="3084394" cy="11571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ADEF90BD-D653-463E-AC65-642068F7A46A}"/>
              </a:ext>
            </a:extLst>
          </p:cNvPr>
          <p:cNvSpPr txBox="1"/>
          <p:nvPr/>
        </p:nvSpPr>
        <p:spPr>
          <a:xfrm>
            <a:off x="12492130" y="3866679"/>
            <a:ext cx="41883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black</a:t>
            </a:r>
            <a:endParaRPr lang="pt-PT" dirty="0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BEABB8B5-B3E9-4838-AD79-D18E45F2EF51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3398014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>
            <a:extLst>
              <a:ext uri="{FF2B5EF4-FFF2-40B4-BE49-F238E27FC236}">
                <a16:creationId xmlns:a16="http://schemas.microsoft.com/office/drawing/2014/main" id="{C90851C9-6337-4A0A-B09D-17B1CE1D6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2" b="35855"/>
          <a:stretch/>
        </p:blipFill>
        <p:spPr bwMode="auto">
          <a:xfrm>
            <a:off x="0" y="1057795"/>
            <a:ext cx="12192000" cy="212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D00C5D03-4105-424B-9A00-BC0A299EDD01}"/>
              </a:ext>
            </a:extLst>
          </p:cNvPr>
          <p:cNvCxnSpPr>
            <a:cxnSpLocks/>
          </p:cNvCxnSpPr>
          <p:nvPr/>
        </p:nvCxnSpPr>
        <p:spPr>
          <a:xfrm>
            <a:off x="1524000" y="629518"/>
            <a:ext cx="704850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F151263-FA63-483C-BCA7-484B8FC7CFFB}"/>
              </a:ext>
            </a:extLst>
          </p:cNvPr>
          <p:cNvSpPr txBox="1"/>
          <p:nvPr/>
        </p:nvSpPr>
        <p:spPr>
          <a:xfrm>
            <a:off x="0" y="1755531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36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Escolhe a tua Pizza</a:t>
            </a:r>
            <a:endParaRPr lang="pt-PT" sz="600"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8A332DED-6C89-4BD3-AAB6-A6F6778D466B}"/>
              </a:ext>
            </a:extLst>
          </p:cNvPr>
          <p:cNvGrpSpPr/>
          <p:nvPr/>
        </p:nvGrpSpPr>
        <p:grpSpPr>
          <a:xfrm>
            <a:off x="447677" y="3394788"/>
            <a:ext cx="2295523" cy="379621"/>
            <a:chOff x="447677" y="2861388"/>
            <a:chExt cx="2295523" cy="379621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FDB0406C-E963-4957-BAC6-AC2D3BA0F68C}"/>
                </a:ext>
              </a:extLst>
            </p:cNvPr>
            <p:cNvSpPr/>
            <p:nvPr/>
          </p:nvSpPr>
          <p:spPr>
            <a:xfrm>
              <a:off x="447677" y="2861388"/>
              <a:ext cx="2276472" cy="3796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BFFB89CC-0E9C-410B-B0A5-BB7767F6B50B}"/>
                </a:ext>
              </a:extLst>
            </p:cNvPr>
            <p:cNvSpPr txBox="1"/>
            <p:nvPr/>
          </p:nvSpPr>
          <p:spPr>
            <a:xfrm>
              <a:off x="466727" y="2908893"/>
              <a:ext cx="2276473" cy="3130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A mostrar X resultados</a:t>
              </a:r>
              <a:endParaRPr lang="pt-PT" sz="1400" dirty="0"/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CF97D6EE-BDD4-4790-9ADB-138BC08EFA5D}"/>
              </a:ext>
            </a:extLst>
          </p:cNvPr>
          <p:cNvGrpSpPr/>
          <p:nvPr/>
        </p:nvGrpSpPr>
        <p:grpSpPr>
          <a:xfrm>
            <a:off x="3443285" y="3389965"/>
            <a:ext cx="2295523" cy="379621"/>
            <a:chOff x="447677" y="2861388"/>
            <a:chExt cx="2295523" cy="379621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41265B85-4D0E-4756-A637-0E8204F9238A}"/>
                </a:ext>
              </a:extLst>
            </p:cNvPr>
            <p:cNvSpPr/>
            <p:nvPr/>
          </p:nvSpPr>
          <p:spPr>
            <a:xfrm>
              <a:off x="447677" y="2861388"/>
              <a:ext cx="2276472" cy="3796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1C26E76F-95A2-4F19-9412-8BA7984085D1}"/>
                </a:ext>
              </a:extLst>
            </p:cNvPr>
            <p:cNvSpPr txBox="1"/>
            <p:nvPr/>
          </p:nvSpPr>
          <p:spPr>
            <a:xfrm>
              <a:off x="466727" y="2908893"/>
              <a:ext cx="2276473" cy="3130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Procurar</a:t>
              </a:r>
              <a:endParaRPr lang="pt-PT" sz="1400" dirty="0"/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39F46F0-B2E3-44E2-A887-09A372DB9DAE}"/>
              </a:ext>
            </a:extLst>
          </p:cNvPr>
          <p:cNvGrpSpPr/>
          <p:nvPr/>
        </p:nvGrpSpPr>
        <p:grpSpPr>
          <a:xfrm>
            <a:off x="6438900" y="3389965"/>
            <a:ext cx="2295523" cy="379621"/>
            <a:chOff x="447677" y="2861388"/>
            <a:chExt cx="2295523" cy="379621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10ABBC44-7708-4081-9917-20C709C3D860}"/>
                </a:ext>
              </a:extLst>
            </p:cNvPr>
            <p:cNvSpPr/>
            <p:nvPr/>
          </p:nvSpPr>
          <p:spPr>
            <a:xfrm>
              <a:off x="447677" y="2861388"/>
              <a:ext cx="2276472" cy="3796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6319AC5F-DB8D-458D-90C9-6DBD780A1953}"/>
                </a:ext>
              </a:extLst>
            </p:cNvPr>
            <p:cNvSpPr txBox="1"/>
            <p:nvPr/>
          </p:nvSpPr>
          <p:spPr>
            <a:xfrm>
              <a:off x="466727" y="2908893"/>
              <a:ext cx="2276473" cy="3130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Intervalo de Preço</a:t>
              </a:r>
              <a:endParaRPr lang="pt-PT" sz="1400" dirty="0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0358BD8-565D-4812-B635-43E7EBA61B83}"/>
              </a:ext>
            </a:extLst>
          </p:cNvPr>
          <p:cNvGrpSpPr/>
          <p:nvPr/>
        </p:nvGrpSpPr>
        <p:grpSpPr>
          <a:xfrm>
            <a:off x="9415457" y="3409015"/>
            <a:ext cx="2295523" cy="379621"/>
            <a:chOff x="447677" y="2861388"/>
            <a:chExt cx="2295523" cy="379621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3E3257B9-5E99-4F09-9918-A27D24B1CBB6}"/>
                </a:ext>
              </a:extLst>
            </p:cNvPr>
            <p:cNvSpPr/>
            <p:nvPr/>
          </p:nvSpPr>
          <p:spPr>
            <a:xfrm>
              <a:off x="447677" y="2861388"/>
              <a:ext cx="2276472" cy="3796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574A0BF4-DD76-4DDF-B28E-9190CB7D166A}"/>
                </a:ext>
              </a:extLst>
            </p:cNvPr>
            <p:cNvSpPr txBox="1"/>
            <p:nvPr/>
          </p:nvSpPr>
          <p:spPr>
            <a:xfrm>
              <a:off x="466727" y="2908893"/>
              <a:ext cx="2276473" cy="3130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Ordenar Por</a:t>
              </a:r>
              <a:endParaRPr lang="pt-PT" sz="1400" dirty="0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18C4332F-ACD4-41E3-89E3-96F6D6B2BFBB}"/>
              </a:ext>
            </a:extLst>
          </p:cNvPr>
          <p:cNvGrpSpPr/>
          <p:nvPr/>
        </p:nvGrpSpPr>
        <p:grpSpPr>
          <a:xfrm>
            <a:off x="1088230" y="4150392"/>
            <a:ext cx="1635919" cy="1711990"/>
            <a:chOff x="1356121" y="3616992"/>
            <a:chExt cx="1635919" cy="1711990"/>
          </a:xfrm>
        </p:grpSpPr>
        <p:pic>
          <p:nvPicPr>
            <p:cNvPr id="11268" name="Picture 4">
              <a:extLst>
                <a:ext uri="{FF2B5EF4-FFF2-40B4-BE49-F238E27FC236}">
                  <a16:creationId xmlns:a16="http://schemas.microsoft.com/office/drawing/2014/main" id="{E1FB9B67-0D5B-455D-AD88-1CA8FF92E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3616992"/>
              <a:ext cx="1300162" cy="1133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7B0A6199-BC10-404A-B6F0-BB5D32F402B8}"/>
                </a:ext>
              </a:extLst>
            </p:cNvPr>
            <p:cNvSpPr txBox="1"/>
            <p:nvPr/>
          </p:nvSpPr>
          <p:spPr>
            <a:xfrm>
              <a:off x="1356121" y="4805762"/>
              <a:ext cx="16359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 err="1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Pepperoni</a:t>
              </a:r>
              <a:endParaRPr lang="pt-PT" sz="1400" b="0" dirty="0">
                <a:effectLst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15€</a:t>
              </a:r>
              <a:endParaRPr lang="pt-PT" sz="1400" dirty="0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F697BC15-771B-4B1A-ACD6-DF080CD3FC5D}"/>
              </a:ext>
            </a:extLst>
          </p:cNvPr>
          <p:cNvGrpSpPr/>
          <p:nvPr/>
        </p:nvGrpSpPr>
        <p:grpSpPr>
          <a:xfrm>
            <a:off x="3862386" y="4150392"/>
            <a:ext cx="1635919" cy="1711990"/>
            <a:chOff x="1356121" y="3616992"/>
            <a:chExt cx="1635919" cy="1711990"/>
          </a:xfrm>
        </p:grpSpPr>
        <p:pic>
          <p:nvPicPr>
            <p:cNvPr id="39" name="Picture 4">
              <a:extLst>
                <a:ext uri="{FF2B5EF4-FFF2-40B4-BE49-F238E27FC236}">
                  <a16:creationId xmlns:a16="http://schemas.microsoft.com/office/drawing/2014/main" id="{A99D2512-5C40-4E13-BA0F-A6A12D4FFA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3616992"/>
              <a:ext cx="1300162" cy="1133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A3DC82D2-DC27-454B-8B1A-79A6BD7DE404}"/>
                </a:ext>
              </a:extLst>
            </p:cNvPr>
            <p:cNvSpPr txBox="1"/>
            <p:nvPr/>
          </p:nvSpPr>
          <p:spPr>
            <a:xfrm>
              <a:off x="1356121" y="4805762"/>
              <a:ext cx="16359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 err="1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Pepperoni</a:t>
              </a:r>
              <a:endParaRPr lang="pt-PT" sz="1400" b="0" dirty="0">
                <a:effectLst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15€</a:t>
              </a:r>
              <a:endParaRPr lang="pt-PT" sz="1400" dirty="0"/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A8684667-1571-40CC-AE84-2815F1F1C416}"/>
              </a:ext>
            </a:extLst>
          </p:cNvPr>
          <p:cNvGrpSpPr/>
          <p:nvPr/>
        </p:nvGrpSpPr>
        <p:grpSpPr>
          <a:xfrm>
            <a:off x="6636542" y="4150392"/>
            <a:ext cx="1635919" cy="1711990"/>
            <a:chOff x="1356121" y="3616992"/>
            <a:chExt cx="1635919" cy="1711990"/>
          </a:xfrm>
        </p:grpSpPr>
        <p:pic>
          <p:nvPicPr>
            <p:cNvPr id="42" name="Picture 4">
              <a:extLst>
                <a:ext uri="{FF2B5EF4-FFF2-40B4-BE49-F238E27FC236}">
                  <a16:creationId xmlns:a16="http://schemas.microsoft.com/office/drawing/2014/main" id="{A20A1740-301F-464C-8E41-862BB8A0B4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3616992"/>
              <a:ext cx="1300162" cy="1133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D47CE5B2-53CA-4B26-A272-F69634E020A6}"/>
                </a:ext>
              </a:extLst>
            </p:cNvPr>
            <p:cNvSpPr txBox="1"/>
            <p:nvPr/>
          </p:nvSpPr>
          <p:spPr>
            <a:xfrm>
              <a:off x="1356121" y="4805762"/>
              <a:ext cx="16359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 err="1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Pepperoni</a:t>
              </a:r>
              <a:endParaRPr lang="pt-PT" sz="1400" b="0" dirty="0">
                <a:effectLst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15€</a:t>
              </a:r>
              <a:endParaRPr lang="pt-PT" sz="1400" dirty="0"/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F5CFA32A-EBB3-4943-B839-2546F51E5ABE}"/>
              </a:ext>
            </a:extLst>
          </p:cNvPr>
          <p:cNvGrpSpPr/>
          <p:nvPr/>
        </p:nvGrpSpPr>
        <p:grpSpPr>
          <a:xfrm>
            <a:off x="9578577" y="4150392"/>
            <a:ext cx="1635919" cy="1711990"/>
            <a:chOff x="1356121" y="3616992"/>
            <a:chExt cx="1635919" cy="1711990"/>
          </a:xfrm>
        </p:grpSpPr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A61EEDDC-2F29-4890-9C15-C4F296FED6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3616992"/>
              <a:ext cx="1300162" cy="1133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5C29B62F-7D88-4F67-8584-EDF82B4779FD}"/>
                </a:ext>
              </a:extLst>
            </p:cNvPr>
            <p:cNvSpPr txBox="1"/>
            <p:nvPr/>
          </p:nvSpPr>
          <p:spPr>
            <a:xfrm>
              <a:off x="1356121" y="4805762"/>
              <a:ext cx="16359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 err="1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Pepperoni</a:t>
              </a:r>
              <a:endParaRPr lang="pt-PT" sz="1400" b="0" dirty="0">
                <a:effectLst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15€</a:t>
              </a:r>
              <a:endParaRPr lang="pt-PT" sz="1400" dirty="0"/>
            </a:p>
          </p:txBody>
        </p:sp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5798900"/>
            <a:ext cx="12192000" cy="2525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121EE7BD-7C2E-40EE-A755-DBB4363B0AF3}"/>
              </a:ext>
            </a:extLst>
          </p:cNvPr>
          <p:cNvGrpSpPr/>
          <p:nvPr/>
        </p:nvGrpSpPr>
        <p:grpSpPr>
          <a:xfrm>
            <a:off x="1050130" y="6275150"/>
            <a:ext cx="1635919" cy="1711990"/>
            <a:chOff x="1356121" y="3616992"/>
            <a:chExt cx="1635919" cy="1711990"/>
          </a:xfrm>
        </p:grpSpPr>
        <p:pic>
          <p:nvPicPr>
            <p:cNvPr id="49" name="Picture 4">
              <a:extLst>
                <a:ext uri="{FF2B5EF4-FFF2-40B4-BE49-F238E27FC236}">
                  <a16:creationId xmlns:a16="http://schemas.microsoft.com/office/drawing/2014/main" id="{6D2B1295-AC38-4CDC-BBB1-BDEFF6DD9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3616992"/>
              <a:ext cx="1300162" cy="1133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D82E2AD8-6A62-4E72-BD5E-BB6AB5E55E37}"/>
                </a:ext>
              </a:extLst>
            </p:cNvPr>
            <p:cNvSpPr txBox="1"/>
            <p:nvPr/>
          </p:nvSpPr>
          <p:spPr>
            <a:xfrm>
              <a:off x="1356121" y="4805762"/>
              <a:ext cx="16359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 err="1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Pepperoni</a:t>
              </a:r>
              <a:endParaRPr lang="pt-PT" sz="1400" b="0" dirty="0">
                <a:effectLst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15€</a:t>
              </a:r>
              <a:endParaRPr lang="pt-PT" sz="1400" dirty="0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6275F614-2CC4-4511-90BA-B281B4C85920}"/>
              </a:ext>
            </a:extLst>
          </p:cNvPr>
          <p:cNvGrpSpPr/>
          <p:nvPr/>
        </p:nvGrpSpPr>
        <p:grpSpPr>
          <a:xfrm>
            <a:off x="3824286" y="6275150"/>
            <a:ext cx="1635919" cy="1711990"/>
            <a:chOff x="1356121" y="3616992"/>
            <a:chExt cx="1635919" cy="1711990"/>
          </a:xfrm>
        </p:grpSpPr>
        <p:pic>
          <p:nvPicPr>
            <p:cNvPr id="52" name="Picture 4">
              <a:extLst>
                <a:ext uri="{FF2B5EF4-FFF2-40B4-BE49-F238E27FC236}">
                  <a16:creationId xmlns:a16="http://schemas.microsoft.com/office/drawing/2014/main" id="{BD47DD3F-9B78-4098-BCF0-EDCFAA3EF8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3616992"/>
              <a:ext cx="1300162" cy="1133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80DE3368-FCFA-4342-BB6C-C475B5B41943}"/>
                </a:ext>
              </a:extLst>
            </p:cNvPr>
            <p:cNvSpPr txBox="1"/>
            <p:nvPr/>
          </p:nvSpPr>
          <p:spPr>
            <a:xfrm>
              <a:off x="1356121" y="4805762"/>
              <a:ext cx="16359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 err="1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Pepperoni</a:t>
              </a:r>
              <a:endParaRPr lang="pt-PT" sz="1400" b="0" dirty="0">
                <a:effectLst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15€</a:t>
              </a:r>
              <a:endParaRPr lang="pt-PT" sz="1400" dirty="0"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849AB5CA-C707-43CF-A5ED-BFC9A30A8D8C}"/>
              </a:ext>
            </a:extLst>
          </p:cNvPr>
          <p:cNvGrpSpPr/>
          <p:nvPr/>
        </p:nvGrpSpPr>
        <p:grpSpPr>
          <a:xfrm>
            <a:off x="6598442" y="6275150"/>
            <a:ext cx="1635919" cy="1711990"/>
            <a:chOff x="1356121" y="3616992"/>
            <a:chExt cx="1635919" cy="1711990"/>
          </a:xfrm>
        </p:grpSpPr>
        <p:pic>
          <p:nvPicPr>
            <p:cNvPr id="55" name="Picture 4">
              <a:extLst>
                <a:ext uri="{FF2B5EF4-FFF2-40B4-BE49-F238E27FC236}">
                  <a16:creationId xmlns:a16="http://schemas.microsoft.com/office/drawing/2014/main" id="{425D6E85-B1C5-433A-B938-654BEAD7FE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3616992"/>
              <a:ext cx="1300162" cy="1133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EB6B6BFA-E262-4BC6-BE49-4B6CB239473B}"/>
                </a:ext>
              </a:extLst>
            </p:cNvPr>
            <p:cNvSpPr txBox="1"/>
            <p:nvPr/>
          </p:nvSpPr>
          <p:spPr>
            <a:xfrm>
              <a:off x="1356121" y="4805762"/>
              <a:ext cx="16359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 err="1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Pepperoni</a:t>
              </a:r>
              <a:endParaRPr lang="pt-PT" sz="1400" b="0" dirty="0">
                <a:effectLst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15€</a:t>
              </a:r>
              <a:endParaRPr lang="pt-PT" sz="1400" dirty="0"/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7051314-C0CB-4307-926D-FCBDAD6515E1}"/>
              </a:ext>
            </a:extLst>
          </p:cNvPr>
          <p:cNvGrpSpPr/>
          <p:nvPr/>
        </p:nvGrpSpPr>
        <p:grpSpPr>
          <a:xfrm>
            <a:off x="9540477" y="6275150"/>
            <a:ext cx="1635919" cy="1711990"/>
            <a:chOff x="1356121" y="3616992"/>
            <a:chExt cx="1635919" cy="1711990"/>
          </a:xfrm>
        </p:grpSpPr>
        <p:pic>
          <p:nvPicPr>
            <p:cNvPr id="58" name="Picture 4">
              <a:extLst>
                <a:ext uri="{FF2B5EF4-FFF2-40B4-BE49-F238E27FC236}">
                  <a16:creationId xmlns:a16="http://schemas.microsoft.com/office/drawing/2014/main" id="{F555EFC2-BE46-4570-94D3-89D5D298BF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3616992"/>
              <a:ext cx="1300162" cy="1133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DEFB47FC-9DBB-42D4-96C3-605090AF00FC}"/>
                </a:ext>
              </a:extLst>
            </p:cNvPr>
            <p:cNvSpPr txBox="1"/>
            <p:nvPr/>
          </p:nvSpPr>
          <p:spPr>
            <a:xfrm>
              <a:off x="1356121" y="4805762"/>
              <a:ext cx="16359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 err="1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Pepperoni</a:t>
              </a:r>
              <a:endParaRPr lang="pt-PT" sz="1400" b="0" dirty="0">
                <a:effectLst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15€</a:t>
              </a:r>
              <a:endParaRPr lang="pt-PT" sz="1400" dirty="0"/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0" y="8343408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7D60EC8D-7B6C-45A8-802D-F871FD7EB36C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3802487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2">
            <a:extLst>
              <a:ext uri="{FF2B5EF4-FFF2-40B4-BE49-F238E27FC236}">
                <a16:creationId xmlns:a16="http://schemas.microsoft.com/office/drawing/2014/main" id="{F43B9E6C-7512-4EBB-AC72-28A7D5CEB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2" b="35855"/>
          <a:stretch/>
        </p:blipFill>
        <p:spPr bwMode="auto">
          <a:xfrm>
            <a:off x="0" y="1059099"/>
            <a:ext cx="12192000" cy="212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D00C5D03-4105-424B-9A00-BC0A299EDD01}"/>
              </a:ext>
            </a:extLst>
          </p:cNvPr>
          <p:cNvCxnSpPr>
            <a:cxnSpLocks/>
          </p:cNvCxnSpPr>
          <p:nvPr/>
        </p:nvCxnSpPr>
        <p:spPr>
          <a:xfrm>
            <a:off x="1524000" y="629518"/>
            <a:ext cx="704850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F151263-FA63-483C-BCA7-484B8FC7CFFB}"/>
              </a:ext>
            </a:extLst>
          </p:cNvPr>
          <p:cNvSpPr txBox="1"/>
          <p:nvPr/>
        </p:nvSpPr>
        <p:spPr>
          <a:xfrm>
            <a:off x="0" y="1810772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36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Escolhe a tua Pizza</a:t>
            </a:r>
            <a:endParaRPr lang="pt-PT" sz="600"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8A332DED-6C89-4BD3-AAB6-A6F6778D466B}"/>
              </a:ext>
            </a:extLst>
          </p:cNvPr>
          <p:cNvGrpSpPr/>
          <p:nvPr/>
        </p:nvGrpSpPr>
        <p:grpSpPr>
          <a:xfrm>
            <a:off x="447677" y="3509088"/>
            <a:ext cx="2295523" cy="379621"/>
            <a:chOff x="447677" y="2861388"/>
            <a:chExt cx="2295523" cy="379621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FDB0406C-E963-4957-BAC6-AC2D3BA0F68C}"/>
                </a:ext>
              </a:extLst>
            </p:cNvPr>
            <p:cNvSpPr/>
            <p:nvPr/>
          </p:nvSpPr>
          <p:spPr>
            <a:xfrm>
              <a:off x="447677" y="2861388"/>
              <a:ext cx="2276472" cy="3796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BFFB89CC-0E9C-410B-B0A5-BB7767F6B50B}"/>
                </a:ext>
              </a:extLst>
            </p:cNvPr>
            <p:cNvSpPr txBox="1"/>
            <p:nvPr/>
          </p:nvSpPr>
          <p:spPr>
            <a:xfrm>
              <a:off x="466727" y="2908893"/>
              <a:ext cx="2276473" cy="3130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A mostrar X resultados</a:t>
              </a:r>
              <a:endParaRPr lang="pt-PT" sz="1400" dirty="0"/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CF97D6EE-BDD4-4790-9ADB-138BC08EFA5D}"/>
              </a:ext>
            </a:extLst>
          </p:cNvPr>
          <p:cNvGrpSpPr/>
          <p:nvPr/>
        </p:nvGrpSpPr>
        <p:grpSpPr>
          <a:xfrm>
            <a:off x="3443285" y="3504265"/>
            <a:ext cx="2295523" cy="379621"/>
            <a:chOff x="447677" y="2861388"/>
            <a:chExt cx="2295523" cy="379621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41265B85-4D0E-4756-A637-0E8204F9238A}"/>
                </a:ext>
              </a:extLst>
            </p:cNvPr>
            <p:cNvSpPr/>
            <p:nvPr/>
          </p:nvSpPr>
          <p:spPr>
            <a:xfrm>
              <a:off x="447677" y="2861388"/>
              <a:ext cx="2276472" cy="3796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1C26E76F-95A2-4F19-9412-8BA7984085D1}"/>
                </a:ext>
              </a:extLst>
            </p:cNvPr>
            <p:cNvSpPr txBox="1"/>
            <p:nvPr/>
          </p:nvSpPr>
          <p:spPr>
            <a:xfrm>
              <a:off x="466727" y="2908893"/>
              <a:ext cx="2276473" cy="3130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Procurar</a:t>
              </a:r>
              <a:endParaRPr lang="pt-PT" sz="1400" dirty="0"/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39F46F0-B2E3-44E2-A887-09A372DB9DAE}"/>
              </a:ext>
            </a:extLst>
          </p:cNvPr>
          <p:cNvGrpSpPr/>
          <p:nvPr/>
        </p:nvGrpSpPr>
        <p:grpSpPr>
          <a:xfrm>
            <a:off x="6438900" y="3485215"/>
            <a:ext cx="2295523" cy="379621"/>
            <a:chOff x="447677" y="2861388"/>
            <a:chExt cx="2295523" cy="379621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10ABBC44-7708-4081-9917-20C709C3D860}"/>
                </a:ext>
              </a:extLst>
            </p:cNvPr>
            <p:cNvSpPr/>
            <p:nvPr/>
          </p:nvSpPr>
          <p:spPr>
            <a:xfrm>
              <a:off x="447677" y="2861388"/>
              <a:ext cx="2276472" cy="3796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6319AC5F-DB8D-458D-90C9-6DBD780A1953}"/>
                </a:ext>
              </a:extLst>
            </p:cNvPr>
            <p:cNvSpPr txBox="1"/>
            <p:nvPr/>
          </p:nvSpPr>
          <p:spPr>
            <a:xfrm>
              <a:off x="466727" y="2908893"/>
              <a:ext cx="2276473" cy="3130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Intervalo de Preço</a:t>
              </a:r>
              <a:endParaRPr lang="pt-PT" sz="1400" dirty="0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0358BD8-565D-4812-B635-43E7EBA61B83}"/>
              </a:ext>
            </a:extLst>
          </p:cNvPr>
          <p:cNvGrpSpPr/>
          <p:nvPr/>
        </p:nvGrpSpPr>
        <p:grpSpPr>
          <a:xfrm>
            <a:off x="9415457" y="3504265"/>
            <a:ext cx="2295523" cy="379621"/>
            <a:chOff x="447677" y="2861388"/>
            <a:chExt cx="2295523" cy="379621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3E3257B9-5E99-4F09-9918-A27D24B1CBB6}"/>
                </a:ext>
              </a:extLst>
            </p:cNvPr>
            <p:cNvSpPr/>
            <p:nvPr/>
          </p:nvSpPr>
          <p:spPr>
            <a:xfrm>
              <a:off x="447677" y="2861388"/>
              <a:ext cx="2276472" cy="3796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574A0BF4-DD76-4DDF-B28E-9190CB7D166A}"/>
                </a:ext>
              </a:extLst>
            </p:cNvPr>
            <p:cNvSpPr txBox="1"/>
            <p:nvPr/>
          </p:nvSpPr>
          <p:spPr>
            <a:xfrm>
              <a:off x="466727" y="2908893"/>
              <a:ext cx="2276473" cy="3130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Ordenar Por</a:t>
              </a:r>
              <a:endParaRPr lang="pt-PT" sz="1400" dirty="0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18C4332F-ACD4-41E3-89E3-96F6D6B2BFBB}"/>
              </a:ext>
            </a:extLst>
          </p:cNvPr>
          <p:cNvGrpSpPr/>
          <p:nvPr/>
        </p:nvGrpSpPr>
        <p:grpSpPr>
          <a:xfrm>
            <a:off x="1088230" y="4245642"/>
            <a:ext cx="1635919" cy="1711990"/>
            <a:chOff x="1356121" y="3616992"/>
            <a:chExt cx="1635919" cy="1711990"/>
          </a:xfrm>
        </p:grpSpPr>
        <p:pic>
          <p:nvPicPr>
            <p:cNvPr id="11268" name="Picture 4">
              <a:extLst>
                <a:ext uri="{FF2B5EF4-FFF2-40B4-BE49-F238E27FC236}">
                  <a16:creationId xmlns:a16="http://schemas.microsoft.com/office/drawing/2014/main" id="{E1FB9B67-0D5B-455D-AD88-1CA8FF92E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3616992"/>
              <a:ext cx="1300162" cy="1133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7B0A6199-BC10-404A-B6F0-BB5D32F402B8}"/>
                </a:ext>
              </a:extLst>
            </p:cNvPr>
            <p:cNvSpPr txBox="1"/>
            <p:nvPr/>
          </p:nvSpPr>
          <p:spPr>
            <a:xfrm>
              <a:off x="1356121" y="4805762"/>
              <a:ext cx="16359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 err="1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Pepperoni</a:t>
              </a:r>
              <a:endParaRPr lang="pt-PT" sz="1400" b="0" dirty="0">
                <a:effectLst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7€ - 15€</a:t>
              </a:r>
              <a:endParaRPr lang="pt-PT" sz="1400" dirty="0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F697BC15-771B-4B1A-ACD6-DF080CD3FC5D}"/>
              </a:ext>
            </a:extLst>
          </p:cNvPr>
          <p:cNvGrpSpPr/>
          <p:nvPr/>
        </p:nvGrpSpPr>
        <p:grpSpPr>
          <a:xfrm>
            <a:off x="3862386" y="4245642"/>
            <a:ext cx="1635919" cy="1711990"/>
            <a:chOff x="1356121" y="3616992"/>
            <a:chExt cx="1635919" cy="1711990"/>
          </a:xfrm>
        </p:grpSpPr>
        <p:pic>
          <p:nvPicPr>
            <p:cNvPr id="39" name="Picture 4">
              <a:extLst>
                <a:ext uri="{FF2B5EF4-FFF2-40B4-BE49-F238E27FC236}">
                  <a16:creationId xmlns:a16="http://schemas.microsoft.com/office/drawing/2014/main" id="{A99D2512-5C40-4E13-BA0F-A6A12D4FFA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3616992"/>
              <a:ext cx="1300162" cy="1133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A3DC82D2-DC27-454B-8B1A-79A6BD7DE404}"/>
                </a:ext>
              </a:extLst>
            </p:cNvPr>
            <p:cNvSpPr txBox="1"/>
            <p:nvPr/>
          </p:nvSpPr>
          <p:spPr>
            <a:xfrm>
              <a:off x="1356121" y="4805762"/>
              <a:ext cx="16359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 err="1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Pepperoni</a:t>
              </a:r>
              <a:endParaRPr lang="pt-PT" sz="1400" b="0" dirty="0">
                <a:effectLst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7€ - 15€</a:t>
              </a:r>
              <a:endParaRPr lang="pt-PT" sz="1400" dirty="0"/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A8684667-1571-40CC-AE84-2815F1F1C416}"/>
              </a:ext>
            </a:extLst>
          </p:cNvPr>
          <p:cNvGrpSpPr/>
          <p:nvPr/>
        </p:nvGrpSpPr>
        <p:grpSpPr>
          <a:xfrm>
            <a:off x="6636542" y="4245642"/>
            <a:ext cx="1635919" cy="1711990"/>
            <a:chOff x="1356121" y="3616992"/>
            <a:chExt cx="1635919" cy="1711990"/>
          </a:xfrm>
        </p:grpSpPr>
        <p:pic>
          <p:nvPicPr>
            <p:cNvPr id="42" name="Picture 4">
              <a:extLst>
                <a:ext uri="{FF2B5EF4-FFF2-40B4-BE49-F238E27FC236}">
                  <a16:creationId xmlns:a16="http://schemas.microsoft.com/office/drawing/2014/main" id="{A20A1740-301F-464C-8E41-862BB8A0B4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3616992"/>
              <a:ext cx="1300162" cy="1133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D47CE5B2-53CA-4B26-A272-F69634E020A6}"/>
                </a:ext>
              </a:extLst>
            </p:cNvPr>
            <p:cNvSpPr txBox="1"/>
            <p:nvPr/>
          </p:nvSpPr>
          <p:spPr>
            <a:xfrm>
              <a:off x="1356121" y="4805762"/>
              <a:ext cx="16359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 err="1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Pepperoni</a:t>
              </a:r>
              <a:endParaRPr lang="pt-PT" sz="1400" b="0" dirty="0">
                <a:effectLst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7€ - 15€</a:t>
              </a:r>
              <a:endParaRPr lang="pt-PT" sz="1400" dirty="0"/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F5CFA32A-EBB3-4943-B839-2546F51E5ABE}"/>
              </a:ext>
            </a:extLst>
          </p:cNvPr>
          <p:cNvGrpSpPr/>
          <p:nvPr/>
        </p:nvGrpSpPr>
        <p:grpSpPr>
          <a:xfrm>
            <a:off x="9578577" y="4245642"/>
            <a:ext cx="1635919" cy="1711990"/>
            <a:chOff x="1356121" y="3616992"/>
            <a:chExt cx="1635919" cy="1711990"/>
          </a:xfrm>
        </p:grpSpPr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A61EEDDC-2F29-4890-9C15-C4F296FED6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3616992"/>
              <a:ext cx="1300162" cy="1133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5C29B62F-7D88-4F67-8584-EDF82B4779FD}"/>
                </a:ext>
              </a:extLst>
            </p:cNvPr>
            <p:cNvSpPr txBox="1"/>
            <p:nvPr/>
          </p:nvSpPr>
          <p:spPr>
            <a:xfrm>
              <a:off x="1356121" y="4805762"/>
              <a:ext cx="16359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 err="1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Pepperoni</a:t>
              </a:r>
              <a:endParaRPr lang="pt-PT" sz="1400" b="0" dirty="0">
                <a:effectLst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7€ - 15€</a:t>
              </a:r>
              <a:endParaRPr lang="pt-PT" sz="1400" dirty="0"/>
            </a:p>
          </p:txBody>
        </p:sp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427550"/>
            <a:ext cx="12192000" cy="2525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121EE7BD-7C2E-40EE-A755-DBB4363B0AF3}"/>
              </a:ext>
            </a:extLst>
          </p:cNvPr>
          <p:cNvGrpSpPr/>
          <p:nvPr/>
        </p:nvGrpSpPr>
        <p:grpSpPr>
          <a:xfrm>
            <a:off x="1050130" y="6370400"/>
            <a:ext cx="1635919" cy="1711990"/>
            <a:chOff x="1356121" y="3616992"/>
            <a:chExt cx="1635919" cy="1711990"/>
          </a:xfrm>
        </p:grpSpPr>
        <p:pic>
          <p:nvPicPr>
            <p:cNvPr id="49" name="Picture 4">
              <a:extLst>
                <a:ext uri="{FF2B5EF4-FFF2-40B4-BE49-F238E27FC236}">
                  <a16:creationId xmlns:a16="http://schemas.microsoft.com/office/drawing/2014/main" id="{6D2B1295-AC38-4CDC-BBB1-BDEFF6DD9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3616992"/>
              <a:ext cx="1300162" cy="1133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D82E2AD8-6A62-4E72-BD5E-BB6AB5E55E37}"/>
                </a:ext>
              </a:extLst>
            </p:cNvPr>
            <p:cNvSpPr txBox="1"/>
            <p:nvPr/>
          </p:nvSpPr>
          <p:spPr>
            <a:xfrm>
              <a:off x="1356121" y="4805762"/>
              <a:ext cx="16359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 err="1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Pepperoni</a:t>
              </a:r>
              <a:endParaRPr lang="pt-PT" sz="1400" b="0" dirty="0">
                <a:effectLst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7€ - 15€</a:t>
              </a:r>
              <a:endParaRPr lang="pt-PT" sz="1400" dirty="0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6275F614-2CC4-4511-90BA-B281B4C85920}"/>
              </a:ext>
            </a:extLst>
          </p:cNvPr>
          <p:cNvGrpSpPr/>
          <p:nvPr/>
        </p:nvGrpSpPr>
        <p:grpSpPr>
          <a:xfrm>
            <a:off x="3824286" y="6370400"/>
            <a:ext cx="1635919" cy="1711990"/>
            <a:chOff x="1356121" y="3616992"/>
            <a:chExt cx="1635919" cy="1711990"/>
          </a:xfrm>
        </p:grpSpPr>
        <p:pic>
          <p:nvPicPr>
            <p:cNvPr id="52" name="Picture 4">
              <a:extLst>
                <a:ext uri="{FF2B5EF4-FFF2-40B4-BE49-F238E27FC236}">
                  <a16:creationId xmlns:a16="http://schemas.microsoft.com/office/drawing/2014/main" id="{BD47DD3F-9B78-4098-BCF0-EDCFAA3EF8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3616992"/>
              <a:ext cx="1300162" cy="1133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80DE3368-FCFA-4342-BB6C-C475B5B41943}"/>
                </a:ext>
              </a:extLst>
            </p:cNvPr>
            <p:cNvSpPr txBox="1"/>
            <p:nvPr/>
          </p:nvSpPr>
          <p:spPr>
            <a:xfrm>
              <a:off x="1356121" y="4805762"/>
              <a:ext cx="16359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 err="1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Pepperoni</a:t>
              </a:r>
              <a:endParaRPr lang="pt-PT" sz="1400" b="0" dirty="0">
                <a:effectLst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7€ - 15€</a:t>
              </a:r>
              <a:endParaRPr lang="pt-PT" sz="1400" dirty="0"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849AB5CA-C707-43CF-A5ED-BFC9A30A8D8C}"/>
              </a:ext>
            </a:extLst>
          </p:cNvPr>
          <p:cNvGrpSpPr/>
          <p:nvPr/>
        </p:nvGrpSpPr>
        <p:grpSpPr>
          <a:xfrm>
            <a:off x="6598442" y="6370400"/>
            <a:ext cx="1635919" cy="1711990"/>
            <a:chOff x="1356121" y="3616992"/>
            <a:chExt cx="1635919" cy="1711990"/>
          </a:xfrm>
        </p:grpSpPr>
        <p:pic>
          <p:nvPicPr>
            <p:cNvPr id="55" name="Picture 4">
              <a:extLst>
                <a:ext uri="{FF2B5EF4-FFF2-40B4-BE49-F238E27FC236}">
                  <a16:creationId xmlns:a16="http://schemas.microsoft.com/office/drawing/2014/main" id="{425D6E85-B1C5-433A-B938-654BEAD7FE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3616992"/>
              <a:ext cx="1300162" cy="1133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EB6B6BFA-E262-4BC6-BE49-4B6CB239473B}"/>
                </a:ext>
              </a:extLst>
            </p:cNvPr>
            <p:cNvSpPr txBox="1"/>
            <p:nvPr/>
          </p:nvSpPr>
          <p:spPr>
            <a:xfrm>
              <a:off x="1356121" y="4805762"/>
              <a:ext cx="16359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 err="1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Pepperoni</a:t>
              </a:r>
              <a:endParaRPr lang="pt-PT" sz="1400" b="0" dirty="0">
                <a:effectLst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7€ - 15€</a:t>
              </a:r>
              <a:endParaRPr lang="pt-PT" sz="1400" dirty="0"/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7051314-C0CB-4307-926D-FCBDAD6515E1}"/>
              </a:ext>
            </a:extLst>
          </p:cNvPr>
          <p:cNvGrpSpPr/>
          <p:nvPr/>
        </p:nvGrpSpPr>
        <p:grpSpPr>
          <a:xfrm>
            <a:off x="9540477" y="6370400"/>
            <a:ext cx="1635919" cy="1711990"/>
            <a:chOff x="1356121" y="3616992"/>
            <a:chExt cx="1635919" cy="1711990"/>
          </a:xfrm>
        </p:grpSpPr>
        <p:pic>
          <p:nvPicPr>
            <p:cNvPr id="58" name="Picture 4">
              <a:extLst>
                <a:ext uri="{FF2B5EF4-FFF2-40B4-BE49-F238E27FC236}">
                  <a16:creationId xmlns:a16="http://schemas.microsoft.com/office/drawing/2014/main" id="{F555EFC2-BE46-4570-94D3-89D5D298BF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3616992"/>
              <a:ext cx="1300162" cy="1133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DEFB47FC-9DBB-42D4-96C3-605090AF00FC}"/>
                </a:ext>
              </a:extLst>
            </p:cNvPr>
            <p:cNvSpPr txBox="1"/>
            <p:nvPr/>
          </p:nvSpPr>
          <p:spPr>
            <a:xfrm>
              <a:off x="1356121" y="4805762"/>
              <a:ext cx="16359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 err="1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Pepperoni</a:t>
              </a:r>
              <a:endParaRPr lang="pt-PT" sz="1400" b="0" dirty="0">
                <a:effectLst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7€ - 15€</a:t>
              </a:r>
              <a:endParaRPr lang="pt-PT" sz="1400" dirty="0"/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0" y="8479319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6" name="Retângulo: Cantos Arredondados 65">
            <a:extLst>
              <a:ext uri="{FF2B5EF4-FFF2-40B4-BE49-F238E27FC236}">
                <a16:creationId xmlns:a16="http://schemas.microsoft.com/office/drawing/2014/main" id="{5D5C8E34-439A-4C3E-86F2-CCD1E2763B86}"/>
              </a:ext>
            </a:extLst>
          </p:cNvPr>
          <p:cNvSpPr/>
          <p:nvPr/>
        </p:nvSpPr>
        <p:spPr>
          <a:xfrm>
            <a:off x="1414567" y="235137"/>
            <a:ext cx="985729" cy="617293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7" name="Retângulo: Cantos Arredondados 66">
            <a:extLst>
              <a:ext uri="{FF2B5EF4-FFF2-40B4-BE49-F238E27FC236}">
                <a16:creationId xmlns:a16="http://schemas.microsoft.com/office/drawing/2014/main" id="{C10009BF-D430-4EC8-A3EB-54B11D163563}"/>
              </a:ext>
            </a:extLst>
          </p:cNvPr>
          <p:cNvSpPr/>
          <p:nvPr/>
        </p:nvSpPr>
        <p:spPr>
          <a:xfrm>
            <a:off x="-171450" y="1053561"/>
            <a:ext cx="12515843" cy="215096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8" name="Retângulo: Cantos Arredondados 67">
            <a:extLst>
              <a:ext uri="{FF2B5EF4-FFF2-40B4-BE49-F238E27FC236}">
                <a16:creationId xmlns:a16="http://schemas.microsoft.com/office/drawing/2014/main" id="{D3007FC7-7B32-4642-AF91-9741F8398C3E}"/>
              </a:ext>
            </a:extLst>
          </p:cNvPr>
          <p:cNvSpPr/>
          <p:nvPr/>
        </p:nvSpPr>
        <p:spPr>
          <a:xfrm>
            <a:off x="343010" y="3381654"/>
            <a:ext cx="11657885" cy="657317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0CF03934-DAC3-4081-8A9B-7E1B56D45739}"/>
              </a:ext>
            </a:extLst>
          </p:cNvPr>
          <p:cNvSpPr/>
          <p:nvPr/>
        </p:nvSpPr>
        <p:spPr>
          <a:xfrm>
            <a:off x="1188240" y="6192322"/>
            <a:ext cx="10241756" cy="20012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CE22C54F-58E9-4086-A2E7-A13C8EF98484}"/>
              </a:ext>
            </a:extLst>
          </p:cNvPr>
          <p:cNvSpPr/>
          <p:nvPr/>
        </p:nvSpPr>
        <p:spPr>
          <a:xfrm>
            <a:off x="1256109" y="7555976"/>
            <a:ext cx="1353741" cy="542145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71" name="Conexão reta unidirecional 70">
            <a:extLst>
              <a:ext uri="{FF2B5EF4-FFF2-40B4-BE49-F238E27FC236}">
                <a16:creationId xmlns:a16="http://schemas.microsoft.com/office/drawing/2014/main" id="{CF36E6D0-1CE4-4835-B893-14B1BA473EC0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1661506" y="-424916"/>
            <a:ext cx="245926" cy="6600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xão reta unidirecional 71">
            <a:extLst>
              <a:ext uri="{FF2B5EF4-FFF2-40B4-BE49-F238E27FC236}">
                <a16:creationId xmlns:a16="http://schemas.microsoft.com/office/drawing/2014/main" id="{EC1CD03A-4C7D-4218-9F4C-5F33E073D39F}"/>
              </a:ext>
            </a:extLst>
          </p:cNvPr>
          <p:cNvCxnSpPr>
            <a:cxnSpLocks/>
          </p:cNvCxnSpPr>
          <p:nvPr/>
        </p:nvCxnSpPr>
        <p:spPr>
          <a:xfrm>
            <a:off x="-1018771" y="2955247"/>
            <a:ext cx="1314055" cy="5415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xão reta unidirecional 72">
            <a:extLst>
              <a:ext uri="{FF2B5EF4-FFF2-40B4-BE49-F238E27FC236}">
                <a16:creationId xmlns:a16="http://schemas.microsoft.com/office/drawing/2014/main" id="{7F7BB4AA-055F-4B8B-B806-3AF885B5E0E8}"/>
              </a:ext>
            </a:extLst>
          </p:cNvPr>
          <p:cNvCxnSpPr>
            <a:cxnSpLocks/>
          </p:cNvCxnSpPr>
          <p:nvPr/>
        </p:nvCxnSpPr>
        <p:spPr>
          <a:xfrm flipH="1">
            <a:off x="12344394" y="1111242"/>
            <a:ext cx="780850" cy="9299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xão reta unidirecional 73">
            <a:extLst>
              <a:ext uri="{FF2B5EF4-FFF2-40B4-BE49-F238E27FC236}">
                <a16:creationId xmlns:a16="http://schemas.microsoft.com/office/drawing/2014/main" id="{2AA92405-4FDA-4661-B419-1A0A5ECB49AD}"/>
              </a:ext>
            </a:extLst>
          </p:cNvPr>
          <p:cNvCxnSpPr>
            <a:cxnSpLocks/>
          </p:cNvCxnSpPr>
          <p:nvPr/>
        </p:nvCxnSpPr>
        <p:spPr>
          <a:xfrm flipH="1">
            <a:off x="11459766" y="6646592"/>
            <a:ext cx="1050127" cy="5770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xão reta unidirecional 74">
            <a:extLst>
              <a:ext uri="{FF2B5EF4-FFF2-40B4-BE49-F238E27FC236}">
                <a16:creationId xmlns:a16="http://schemas.microsoft.com/office/drawing/2014/main" id="{E40201D7-8612-4027-AFB2-E4D0163AE9CE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-475061" y="6466188"/>
            <a:ext cx="1731170" cy="13608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tângulo 76">
            <a:extLst>
              <a:ext uri="{FF2B5EF4-FFF2-40B4-BE49-F238E27FC236}">
                <a16:creationId xmlns:a16="http://schemas.microsoft.com/office/drawing/2014/main" id="{CE9782DE-57D1-4556-B788-F9A7E58FF977}"/>
              </a:ext>
            </a:extLst>
          </p:cNvPr>
          <p:cNvSpPr/>
          <p:nvPr/>
        </p:nvSpPr>
        <p:spPr>
          <a:xfrm>
            <a:off x="13125244" y="453330"/>
            <a:ext cx="3105360" cy="126464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65B76D22-EA08-45BC-A8E0-61342F68842B}"/>
              </a:ext>
            </a:extLst>
          </p:cNvPr>
          <p:cNvSpPr/>
          <p:nvPr/>
        </p:nvSpPr>
        <p:spPr>
          <a:xfrm>
            <a:off x="324070" y="-1290222"/>
            <a:ext cx="3930662" cy="86530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EC1EA43C-B759-4AEF-8B18-56FF61B7E136}"/>
              </a:ext>
            </a:extLst>
          </p:cNvPr>
          <p:cNvSpPr/>
          <p:nvPr/>
        </p:nvSpPr>
        <p:spPr>
          <a:xfrm>
            <a:off x="-4200736" y="2455857"/>
            <a:ext cx="3181965" cy="126254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5FF6EF2B-0840-438E-895C-76A1A7ACB798}"/>
              </a:ext>
            </a:extLst>
          </p:cNvPr>
          <p:cNvSpPr/>
          <p:nvPr/>
        </p:nvSpPr>
        <p:spPr>
          <a:xfrm>
            <a:off x="-3437533" y="6014215"/>
            <a:ext cx="2962472" cy="10650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7B815D84-33FE-4463-BC08-DFD560C631DD}"/>
              </a:ext>
            </a:extLst>
          </p:cNvPr>
          <p:cNvSpPr/>
          <p:nvPr/>
        </p:nvSpPr>
        <p:spPr>
          <a:xfrm>
            <a:off x="12533706" y="6213938"/>
            <a:ext cx="2962472" cy="134203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B7994CF0-A3F2-47D4-B00B-A7D9D09D8BBF}"/>
              </a:ext>
            </a:extLst>
          </p:cNvPr>
          <p:cNvSpPr txBox="1"/>
          <p:nvPr/>
        </p:nvSpPr>
        <p:spPr>
          <a:xfrm>
            <a:off x="-4722" y="-1180734"/>
            <a:ext cx="42594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pt-PT" sz="1800" b="1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text-decoration</a:t>
            </a:r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lang="pt-PT" sz="1800" b="0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underline</a:t>
            </a:r>
            <a:endParaRPr lang="pt-PT" dirty="0"/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pt-PT" sz="1800" b="1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text-underline-position</a:t>
            </a:r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lang="pt-PT" sz="1800" b="0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under</a:t>
            </a:r>
            <a:endParaRPr lang="pt-PT" dirty="0"/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1A490D9A-663E-4396-A1C1-887AD365E9D8}"/>
              </a:ext>
            </a:extLst>
          </p:cNvPr>
          <p:cNvSpPr txBox="1"/>
          <p:nvPr/>
        </p:nvSpPr>
        <p:spPr>
          <a:xfrm>
            <a:off x="-4659802" y="2455857"/>
            <a:ext cx="39645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sng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Filtragem</a:t>
            </a:r>
            <a:endParaRPr lang="en-US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justify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black</a:t>
            </a:r>
            <a:endParaRPr lang="pt-PT" dirty="0"/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B60F40C7-450C-43CB-85EF-7CA3FA6CCAF3}"/>
              </a:ext>
            </a:extLst>
          </p:cNvPr>
          <p:cNvSpPr txBox="1"/>
          <p:nvPr/>
        </p:nvSpPr>
        <p:spPr>
          <a:xfrm>
            <a:off x="-3842839" y="6103177"/>
            <a:ext cx="34915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black</a:t>
            </a:r>
            <a:endParaRPr lang="pt-PT" dirty="0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7D0BDBC6-137F-4CA9-AC84-A202BE0F0180}"/>
              </a:ext>
            </a:extLst>
          </p:cNvPr>
          <p:cNvSpPr txBox="1"/>
          <p:nvPr/>
        </p:nvSpPr>
        <p:spPr>
          <a:xfrm>
            <a:off x="12221769" y="6303367"/>
            <a:ext cx="37260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display: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flex</a:t>
            </a:r>
            <a:endParaRPr lang="en-US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flex-direction: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row</a:t>
            </a:r>
            <a:endParaRPr lang="en-US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align-items: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en-US" dirty="0"/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justify-content: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pt-PT" dirty="0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63FC795E-FF3B-467B-AB75-97D2B983FE1C}"/>
              </a:ext>
            </a:extLst>
          </p:cNvPr>
          <p:cNvSpPr txBox="1"/>
          <p:nvPr/>
        </p:nvSpPr>
        <p:spPr>
          <a:xfrm>
            <a:off x="12682527" y="517642"/>
            <a:ext cx="35016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white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text-decoration: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bold</a:t>
            </a:r>
            <a:endParaRPr lang="pt-PT" dirty="0"/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C3BE53A0-4B04-4731-BB25-D873FEBC02DA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3927993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D00C5D03-4105-424B-9A00-BC0A299EDD01}"/>
              </a:ext>
            </a:extLst>
          </p:cNvPr>
          <p:cNvCxnSpPr>
            <a:cxnSpLocks/>
          </p:cNvCxnSpPr>
          <p:nvPr/>
        </p:nvCxnSpPr>
        <p:spPr>
          <a:xfrm>
            <a:off x="1524000" y="629518"/>
            <a:ext cx="704850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AABE281-ACF9-4E50-8CE9-6459F32AB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2" b="35855"/>
          <a:stretch/>
        </p:blipFill>
        <p:spPr bwMode="auto">
          <a:xfrm>
            <a:off x="0" y="1059099"/>
            <a:ext cx="12192000" cy="212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9F151263-FA63-483C-BCA7-484B8FC7CFFB}"/>
              </a:ext>
            </a:extLst>
          </p:cNvPr>
          <p:cNvSpPr txBox="1"/>
          <p:nvPr/>
        </p:nvSpPr>
        <p:spPr>
          <a:xfrm>
            <a:off x="-130549" y="1752875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36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Personaliza a tua Pizza</a:t>
            </a:r>
            <a:endParaRPr lang="pt-PT" sz="600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526003"/>
            <a:ext cx="12192000" cy="4465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0" y="10071298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5C21E0E-43B1-4FAE-B8AB-4398697F1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38" y="3488417"/>
            <a:ext cx="3027619" cy="302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A6EBB58C-F1C4-4D2E-87D2-0EBAC540889C}"/>
              </a:ext>
            </a:extLst>
          </p:cNvPr>
          <p:cNvSpPr txBox="1"/>
          <p:nvPr/>
        </p:nvSpPr>
        <p:spPr>
          <a:xfrm>
            <a:off x="5762629" y="3391602"/>
            <a:ext cx="26398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20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AI..</a:t>
            </a:r>
            <a:endParaRPr lang="pt-PT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20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PEPPERONI!!</a:t>
            </a:r>
            <a:endParaRPr lang="pt-PT" sz="2000" dirty="0"/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5518ACD-BEF5-46E0-A5CC-6A7773D97B6A}"/>
              </a:ext>
            </a:extLst>
          </p:cNvPr>
          <p:cNvSpPr txBox="1"/>
          <p:nvPr/>
        </p:nvSpPr>
        <p:spPr>
          <a:xfrm>
            <a:off x="5762629" y="4428734"/>
            <a:ext cx="3009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Descrição dos ingredientes</a:t>
            </a:r>
            <a:endParaRPr lang="pt-PT" sz="1400" b="0" dirty="0">
              <a:effectLst/>
            </a:endParaRP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D3CD0750-DBBC-47C1-BC75-12C3C6915101}"/>
              </a:ext>
            </a:extLst>
          </p:cNvPr>
          <p:cNvSpPr txBox="1"/>
          <p:nvPr/>
        </p:nvSpPr>
        <p:spPr>
          <a:xfrm>
            <a:off x="5791206" y="4092968"/>
            <a:ext cx="17049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1" i="0" u="none" strike="noStrike" dirty="0">
                <a:solidFill>
                  <a:srgbClr val="660000"/>
                </a:solidFill>
                <a:effectLst/>
                <a:latin typeface="Montserrat" panose="00000500000000000000" pitchFamily="2" charset="0"/>
              </a:rPr>
              <a:t>15€</a:t>
            </a:r>
            <a:endParaRPr lang="pt-PT" sz="1600" b="0" dirty="0">
              <a:effectLst/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89CFB0CF-AAD7-4FF1-9C2F-2236C0A35E39}"/>
              </a:ext>
            </a:extLst>
          </p:cNvPr>
          <p:cNvSpPr txBox="1"/>
          <p:nvPr/>
        </p:nvSpPr>
        <p:spPr>
          <a:xfrm>
            <a:off x="5791206" y="4894624"/>
            <a:ext cx="17049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1" i="0" u="none" strike="noStrike" dirty="0">
                <a:solidFill>
                  <a:srgbClr val="660000"/>
                </a:solidFill>
                <a:effectLst/>
                <a:latin typeface="Montserrat" panose="00000500000000000000" pitchFamily="2" charset="0"/>
              </a:rPr>
              <a:t>REF: </a:t>
            </a:r>
            <a:r>
              <a:rPr lang="pt-PT" sz="1400" dirty="0" err="1">
                <a:solidFill>
                  <a:srgbClr val="000000"/>
                </a:solidFill>
                <a:latin typeface="Montserrat" panose="00000500000000000000" pitchFamily="2" charset="0"/>
              </a:rPr>
              <a:t>xxxxx</a:t>
            </a:r>
            <a:endParaRPr lang="pt-PT" sz="1400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66ED17D9-9EBB-4CA5-9585-0116350B2B22}"/>
              </a:ext>
            </a:extLst>
          </p:cNvPr>
          <p:cNvSpPr txBox="1"/>
          <p:nvPr/>
        </p:nvSpPr>
        <p:spPr>
          <a:xfrm>
            <a:off x="5764050" y="5514985"/>
            <a:ext cx="26384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1" dirty="0">
                <a:solidFill>
                  <a:srgbClr val="660000"/>
                </a:solidFill>
                <a:latin typeface="Montserrat" panose="00000500000000000000" pitchFamily="2" charset="0"/>
              </a:rPr>
              <a:t>INGREDIENTES EXTRA</a:t>
            </a:r>
            <a:endParaRPr lang="pt-PT" sz="1600" b="0" dirty="0">
              <a:effectLst/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9317D62B-BF5B-4D91-B804-A57EB960E5C3}"/>
              </a:ext>
            </a:extLst>
          </p:cNvPr>
          <p:cNvSpPr txBox="1"/>
          <p:nvPr/>
        </p:nvSpPr>
        <p:spPr>
          <a:xfrm>
            <a:off x="6193091" y="5851310"/>
            <a:ext cx="15731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Bacon</a:t>
            </a:r>
            <a:endParaRPr lang="pt-PT" sz="1400" b="0" dirty="0">
              <a:effectLst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C9EF9B13-74F1-4FE1-960B-E925A634700C}"/>
              </a:ext>
            </a:extLst>
          </p:cNvPr>
          <p:cNvSpPr txBox="1"/>
          <p:nvPr/>
        </p:nvSpPr>
        <p:spPr>
          <a:xfrm>
            <a:off x="6193092" y="6233058"/>
            <a:ext cx="15731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Fiambre</a:t>
            </a:r>
            <a:endParaRPr lang="pt-PT" sz="1400" b="0" dirty="0">
              <a:effectLst/>
            </a:endParaRP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831B8719-FF1B-453C-9A32-60DC7AB8461F}"/>
              </a:ext>
            </a:extLst>
          </p:cNvPr>
          <p:cNvSpPr/>
          <p:nvPr/>
        </p:nvSpPr>
        <p:spPr>
          <a:xfrm>
            <a:off x="5965452" y="6621668"/>
            <a:ext cx="221456" cy="2231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DDD839BC-5C0E-4979-8755-9C58BDD709AC}"/>
              </a:ext>
            </a:extLst>
          </p:cNvPr>
          <p:cNvSpPr txBox="1"/>
          <p:nvPr/>
        </p:nvSpPr>
        <p:spPr>
          <a:xfrm>
            <a:off x="6193092" y="6594567"/>
            <a:ext cx="15731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Ananás</a:t>
            </a:r>
            <a:endParaRPr lang="pt-PT" sz="1400" b="0" dirty="0">
              <a:effectLst/>
            </a:endParaRP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27742999-BEC7-4E34-A821-987384C8AA93}"/>
              </a:ext>
            </a:extLst>
          </p:cNvPr>
          <p:cNvSpPr/>
          <p:nvPr/>
        </p:nvSpPr>
        <p:spPr>
          <a:xfrm>
            <a:off x="5965452" y="6241465"/>
            <a:ext cx="221456" cy="2231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9FA3379B-EA8B-49A4-B483-203895AAEC0F}"/>
              </a:ext>
            </a:extLst>
          </p:cNvPr>
          <p:cNvSpPr/>
          <p:nvPr/>
        </p:nvSpPr>
        <p:spPr>
          <a:xfrm>
            <a:off x="5965452" y="5878685"/>
            <a:ext cx="221456" cy="2231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0B6D9D41-4F15-4583-9EAE-7A9DCE60F936}"/>
              </a:ext>
            </a:extLst>
          </p:cNvPr>
          <p:cNvSpPr txBox="1"/>
          <p:nvPr/>
        </p:nvSpPr>
        <p:spPr>
          <a:xfrm>
            <a:off x="6193090" y="6919773"/>
            <a:ext cx="15731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Bacon</a:t>
            </a:r>
            <a:endParaRPr lang="pt-PT" sz="1400" b="0" dirty="0">
              <a:effectLst/>
            </a:endParaRP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5A205641-75B1-4204-821A-5C1EE498CAB2}"/>
              </a:ext>
            </a:extLst>
          </p:cNvPr>
          <p:cNvSpPr txBox="1"/>
          <p:nvPr/>
        </p:nvSpPr>
        <p:spPr>
          <a:xfrm>
            <a:off x="6193091" y="7301521"/>
            <a:ext cx="15731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Fiambre</a:t>
            </a:r>
            <a:endParaRPr lang="pt-PT" sz="1400" b="0" dirty="0">
              <a:effectLst/>
            </a:endParaRPr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EAA19D18-BC0A-4B91-9C85-99EC148E7394}"/>
              </a:ext>
            </a:extLst>
          </p:cNvPr>
          <p:cNvSpPr/>
          <p:nvPr/>
        </p:nvSpPr>
        <p:spPr>
          <a:xfrm>
            <a:off x="5965451" y="7690131"/>
            <a:ext cx="221456" cy="2231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B0BD1BA7-C80C-4088-8530-82E9A45C66A1}"/>
              </a:ext>
            </a:extLst>
          </p:cNvPr>
          <p:cNvSpPr txBox="1"/>
          <p:nvPr/>
        </p:nvSpPr>
        <p:spPr>
          <a:xfrm>
            <a:off x="6193091" y="7663030"/>
            <a:ext cx="15731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Ananás</a:t>
            </a:r>
            <a:endParaRPr lang="pt-PT" sz="1400" b="0" dirty="0">
              <a:effectLst/>
            </a:endParaRPr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7CFE867F-2F14-4211-AF19-BE59F9C4B1A3}"/>
              </a:ext>
            </a:extLst>
          </p:cNvPr>
          <p:cNvSpPr/>
          <p:nvPr/>
        </p:nvSpPr>
        <p:spPr>
          <a:xfrm>
            <a:off x="5965451" y="7309928"/>
            <a:ext cx="221456" cy="2231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34A03EB0-2671-4735-B8F4-E861D6E6453D}"/>
              </a:ext>
            </a:extLst>
          </p:cNvPr>
          <p:cNvSpPr/>
          <p:nvPr/>
        </p:nvSpPr>
        <p:spPr>
          <a:xfrm>
            <a:off x="5965451" y="6947148"/>
            <a:ext cx="221456" cy="2231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832B4DFB-FA55-4759-B71F-CFFCAF6E7963}"/>
              </a:ext>
            </a:extLst>
          </p:cNvPr>
          <p:cNvSpPr txBox="1"/>
          <p:nvPr/>
        </p:nvSpPr>
        <p:spPr>
          <a:xfrm>
            <a:off x="5791206" y="8124765"/>
            <a:ext cx="26384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1" dirty="0">
                <a:solidFill>
                  <a:srgbClr val="660000"/>
                </a:solidFill>
                <a:latin typeface="Montserrat" panose="00000500000000000000" pitchFamily="2" charset="0"/>
              </a:rPr>
              <a:t>QUANTIDADE</a:t>
            </a:r>
            <a:endParaRPr lang="pt-PT" sz="1600" b="0" dirty="0">
              <a:effectLst/>
            </a:endParaRPr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FF0361CF-0139-4CC2-8C1B-EADFF3BD2162}"/>
              </a:ext>
            </a:extLst>
          </p:cNvPr>
          <p:cNvSpPr/>
          <p:nvPr/>
        </p:nvSpPr>
        <p:spPr>
          <a:xfrm>
            <a:off x="5903956" y="8486274"/>
            <a:ext cx="598719" cy="3385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QTD</a:t>
            </a:r>
          </a:p>
        </p:txBody>
      </p:sp>
      <p:sp>
        <p:nvSpPr>
          <p:cNvPr id="88" name="Retângulo 87">
            <a:extLst>
              <a:ext uri="{FF2B5EF4-FFF2-40B4-BE49-F238E27FC236}">
                <a16:creationId xmlns:a16="http://schemas.microsoft.com/office/drawing/2014/main" id="{EDBBCCFC-B2A3-40EE-8865-ED720A8436FD}"/>
              </a:ext>
            </a:extLst>
          </p:cNvPr>
          <p:cNvSpPr/>
          <p:nvPr/>
        </p:nvSpPr>
        <p:spPr>
          <a:xfrm>
            <a:off x="5848509" y="9436665"/>
            <a:ext cx="1490002" cy="514818"/>
          </a:xfrm>
          <a:prstGeom prst="rect">
            <a:avLst/>
          </a:prstGeom>
          <a:solidFill>
            <a:srgbClr val="7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7DDAEA60-A954-4AC8-897D-2345BF8367A4}"/>
              </a:ext>
            </a:extLst>
          </p:cNvPr>
          <p:cNvSpPr txBox="1"/>
          <p:nvPr/>
        </p:nvSpPr>
        <p:spPr>
          <a:xfrm>
            <a:off x="5579656" y="9527311"/>
            <a:ext cx="202770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ADICIONAR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552872B2-7553-47A7-AA95-1F478E5089CC}"/>
              </a:ext>
            </a:extLst>
          </p:cNvPr>
          <p:cNvSpPr txBox="1"/>
          <p:nvPr/>
        </p:nvSpPr>
        <p:spPr>
          <a:xfrm>
            <a:off x="5810252" y="8980659"/>
            <a:ext cx="26384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1" dirty="0">
                <a:solidFill>
                  <a:srgbClr val="660000"/>
                </a:solidFill>
                <a:latin typeface="Montserrat" panose="00000500000000000000" pitchFamily="2" charset="0"/>
              </a:rPr>
              <a:t>PREÇO FINAL €</a:t>
            </a:r>
            <a:endParaRPr lang="pt-PT" sz="1600" b="0" dirty="0">
              <a:effectLst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738A373-7CB5-49FD-9E63-B975B95B099A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865492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2">
            <a:extLst>
              <a:ext uri="{FF2B5EF4-FFF2-40B4-BE49-F238E27FC236}">
                <a16:creationId xmlns:a16="http://schemas.microsoft.com/office/drawing/2014/main" id="{D38E9E0A-7D07-4283-A0A7-217E33208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2" b="35855"/>
          <a:stretch/>
        </p:blipFill>
        <p:spPr bwMode="auto">
          <a:xfrm>
            <a:off x="0" y="1019975"/>
            <a:ext cx="12192000" cy="212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D00C5D03-4105-424B-9A00-BC0A299EDD01}"/>
              </a:ext>
            </a:extLst>
          </p:cNvPr>
          <p:cNvCxnSpPr>
            <a:cxnSpLocks/>
          </p:cNvCxnSpPr>
          <p:nvPr/>
        </p:nvCxnSpPr>
        <p:spPr>
          <a:xfrm>
            <a:off x="1524000" y="629518"/>
            <a:ext cx="704850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F151263-FA63-483C-BCA7-484B8FC7CFFB}"/>
              </a:ext>
            </a:extLst>
          </p:cNvPr>
          <p:cNvSpPr txBox="1"/>
          <p:nvPr/>
        </p:nvSpPr>
        <p:spPr>
          <a:xfrm>
            <a:off x="-19821" y="1754661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36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Personaliza a tua Pizza</a:t>
            </a:r>
            <a:endParaRPr lang="pt-PT" sz="600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-19821" y="6826311"/>
            <a:ext cx="12192000" cy="4260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0" y="10501674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5C21E0E-43B1-4FAE-B8AB-4398697F1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38" y="3488417"/>
            <a:ext cx="3027619" cy="302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A6EBB58C-F1C4-4D2E-87D2-0EBAC540889C}"/>
              </a:ext>
            </a:extLst>
          </p:cNvPr>
          <p:cNvSpPr txBox="1"/>
          <p:nvPr/>
        </p:nvSpPr>
        <p:spPr>
          <a:xfrm>
            <a:off x="5762629" y="3391602"/>
            <a:ext cx="26398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20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AI..</a:t>
            </a:r>
            <a:endParaRPr lang="pt-PT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20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PEPPERONI!!</a:t>
            </a:r>
            <a:endParaRPr lang="pt-PT" sz="2000" dirty="0"/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5518ACD-BEF5-46E0-A5CC-6A7773D97B6A}"/>
              </a:ext>
            </a:extLst>
          </p:cNvPr>
          <p:cNvSpPr txBox="1"/>
          <p:nvPr/>
        </p:nvSpPr>
        <p:spPr>
          <a:xfrm>
            <a:off x="5762629" y="4428734"/>
            <a:ext cx="3009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Descrição dos ingredientes</a:t>
            </a:r>
            <a:endParaRPr lang="pt-PT" sz="1400" b="0" dirty="0">
              <a:effectLst/>
            </a:endParaRP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D3CD0750-DBBC-47C1-BC75-12C3C6915101}"/>
              </a:ext>
            </a:extLst>
          </p:cNvPr>
          <p:cNvSpPr txBox="1"/>
          <p:nvPr/>
        </p:nvSpPr>
        <p:spPr>
          <a:xfrm>
            <a:off x="5791206" y="4092968"/>
            <a:ext cx="17049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1" i="0" u="none" strike="noStrike" dirty="0">
                <a:solidFill>
                  <a:srgbClr val="660000"/>
                </a:solidFill>
                <a:effectLst/>
                <a:latin typeface="Montserrat" panose="00000500000000000000" pitchFamily="2" charset="0"/>
              </a:rPr>
              <a:t>15€</a:t>
            </a:r>
            <a:endParaRPr lang="pt-PT" sz="1600" b="0" dirty="0">
              <a:effectLst/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89CFB0CF-AAD7-4FF1-9C2F-2236C0A35E39}"/>
              </a:ext>
            </a:extLst>
          </p:cNvPr>
          <p:cNvSpPr txBox="1"/>
          <p:nvPr/>
        </p:nvSpPr>
        <p:spPr>
          <a:xfrm>
            <a:off x="5791206" y="4894624"/>
            <a:ext cx="17049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1" i="0" u="none" strike="noStrike" dirty="0">
                <a:solidFill>
                  <a:srgbClr val="660000"/>
                </a:solidFill>
                <a:effectLst/>
                <a:latin typeface="Montserrat" panose="00000500000000000000" pitchFamily="2" charset="0"/>
              </a:rPr>
              <a:t>REF: </a:t>
            </a:r>
            <a:r>
              <a:rPr lang="pt-PT" sz="1400" dirty="0" err="1">
                <a:solidFill>
                  <a:srgbClr val="000000"/>
                </a:solidFill>
                <a:latin typeface="Montserrat" panose="00000500000000000000" pitchFamily="2" charset="0"/>
              </a:rPr>
              <a:t>xxxxx</a:t>
            </a:r>
            <a:endParaRPr lang="pt-PT" sz="1400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66ED17D9-9EBB-4CA5-9585-0116350B2B22}"/>
              </a:ext>
            </a:extLst>
          </p:cNvPr>
          <p:cNvSpPr txBox="1"/>
          <p:nvPr/>
        </p:nvSpPr>
        <p:spPr>
          <a:xfrm>
            <a:off x="5764050" y="5514985"/>
            <a:ext cx="26384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1" dirty="0">
                <a:solidFill>
                  <a:srgbClr val="660000"/>
                </a:solidFill>
                <a:latin typeface="Montserrat" panose="00000500000000000000" pitchFamily="2" charset="0"/>
              </a:rPr>
              <a:t>INGREDIENTES EXTRA</a:t>
            </a:r>
            <a:endParaRPr lang="pt-PT" sz="1600" b="0" dirty="0">
              <a:effectLst/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9317D62B-BF5B-4D91-B804-A57EB960E5C3}"/>
              </a:ext>
            </a:extLst>
          </p:cNvPr>
          <p:cNvSpPr txBox="1"/>
          <p:nvPr/>
        </p:nvSpPr>
        <p:spPr>
          <a:xfrm>
            <a:off x="6193091" y="5851310"/>
            <a:ext cx="15731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Bacon</a:t>
            </a:r>
            <a:endParaRPr lang="pt-PT" sz="1400" b="0" dirty="0">
              <a:effectLst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C9EF9B13-74F1-4FE1-960B-E925A634700C}"/>
              </a:ext>
            </a:extLst>
          </p:cNvPr>
          <p:cNvSpPr txBox="1"/>
          <p:nvPr/>
        </p:nvSpPr>
        <p:spPr>
          <a:xfrm>
            <a:off x="6193092" y="6233058"/>
            <a:ext cx="15731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Fiambre</a:t>
            </a:r>
            <a:endParaRPr lang="pt-PT" sz="1400" b="0" dirty="0">
              <a:effectLst/>
            </a:endParaRP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831B8719-FF1B-453C-9A32-60DC7AB8461F}"/>
              </a:ext>
            </a:extLst>
          </p:cNvPr>
          <p:cNvSpPr/>
          <p:nvPr/>
        </p:nvSpPr>
        <p:spPr>
          <a:xfrm>
            <a:off x="5965452" y="6621668"/>
            <a:ext cx="221456" cy="2231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DDD839BC-5C0E-4979-8755-9C58BDD709AC}"/>
              </a:ext>
            </a:extLst>
          </p:cNvPr>
          <p:cNvSpPr txBox="1"/>
          <p:nvPr/>
        </p:nvSpPr>
        <p:spPr>
          <a:xfrm>
            <a:off x="6193092" y="6594567"/>
            <a:ext cx="15731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Ananás</a:t>
            </a:r>
            <a:endParaRPr lang="pt-PT" sz="1400" b="0" dirty="0">
              <a:effectLst/>
            </a:endParaRP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27742999-BEC7-4E34-A821-987384C8AA93}"/>
              </a:ext>
            </a:extLst>
          </p:cNvPr>
          <p:cNvSpPr/>
          <p:nvPr/>
        </p:nvSpPr>
        <p:spPr>
          <a:xfrm>
            <a:off x="5965452" y="6241465"/>
            <a:ext cx="221456" cy="2231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9FA3379B-EA8B-49A4-B483-203895AAEC0F}"/>
              </a:ext>
            </a:extLst>
          </p:cNvPr>
          <p:cNvSpPr/>
          <p:nvPr/>
        </p:nvSpPr>
        <p:spPr>
          <a:xfrm>
            <a:off x="5965452" y="5878685"/>
            <a:ext cx="221456" cy="2231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0B6D9D41-4F15-4583-9EAE-7A9DCE60F936}"/>
              </a:ext>
            </a:extLst>
          </p:cNvPr>
          <p:cNvSpPr txBox="1"/>
          <p:nvPr/>
        </p:nvSpPr>
        <p:spPr>
          <a:xfrm>
            <a:off x="6193090" y="6919773"/>
            <a:ext cx="15731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Bacon</a:t>
            </a:r>
            <a:endParaRPr lang="pt-PT" sz="1400" b="0" dirty="0">
              <a:effectLst/>
            </a:endParaRP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5A205641-75B1-4204-821A-5C1EE498CAB2}"/>
              </a:ext>
            </a:extLst>
          </p:cNvPr>
          <p:cNvSpPr txBox="1"/>
          <p:nvPr/>
        </p:nvSpPr>
        <p:spPr>
          <a:xfrm>
            <a:off x="6193091" y="7301521"/>
            <a:ext cx="15731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Fiambre</a:t>
            </a:r>
            <a:endParaRPr lang="pt-PT" sz="1400" b="0" dirty="0">
              <a:effectLst/>
            </a:endParaRPr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EAA19D18-BC0A-4B91-9C85-99EC148E7394}"/>
              </a:ext>
            </a:extLst>
          </p:cNvPr>
          <p:cNvSpPr/>
          <p:nvPr/>
        </p:nvSpPr>
        <p:spPr>
          <a:xfrm>
            <a:off x="5965451" y="7690131"/>
            <a:ext cx="221456" cy="2231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B0BD1BA7-C80C-4088-8530-82E9A45C66A1}"/>
              </a:ext>
            </a:extLst>
          </p:cNvPr>
          <p:cNvSpPr txBox="1"/>
          <p:nvPr/>
        </p:nvSpPr>
        <p:spPr>
          <a:xfrm>
            <a:off x="6193091" y="7663030"/>
            <a:ext cx="15731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Ananás</a:t>
            </a:r>
            <a:endParaRPr lang="pt-PT" sz="1400" b="0" dirty="0">
              <a:effectLst/>
            </a:endParaRPr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7CFE867F-2F14-4211-AF19-BE59F9C4B1A3}"/>
              </a:ext>
            </a:extLst>
          </p:cNvPr>
          <p:cNvSpPr/>
          <p:nvPr/>
        </p:nvSpPr>
        <p:spPr>
          <a:xfrm>
            <a:off x="5965451" y="7309928"/>
            <a:ext cx="221456" cy="2231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34A03EB0-2671-4735-B8F4-E861D6E6453D}"/>
              </a:ext>
            </a:extLst>
          </p:cNvPr>
          <p:cNvSpPr/>
          <p:nvPr/>
        </p:nvSpPr>
        <p:spPr>
          <a:xfrm>
            <a:off x="5965451" y="6947148"/>
            <a:ext cx="221456" cy="2231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832B4DFB-FA55-4759-B71F-CFFCAF6E7963}"/>
              </a:ext>
            </a:extLst>
          </p:cNvPr>
          <p:cNvSpPr txBox="1"/>
          <p:nvPr/>
        </p:nvSpPr>
        <p:spPr>
          <a:xfrm>
            <a:off x="5865856" y="8161544"/>
            <a:ext cx="26384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1" dirty="0">
                <a:solidFill>
                  <a:srgbClr val="660000"/>
                </a:solidFill>
                <a:effectLst/>
                <a:latin typeface="Montserrat" panose="00000500000000000000" pitchFamily="2" charset="0"/>
              </a:rPr>
              <a:t>QUANTIDADE</a:t>
            </a:r>
            <a:endParaRPr lang="pt-PT" sz="1600" b="0" dirty="0">
              <a:effectLst/>
            </a:endParaRPr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FF0361CF-0139-4CC2-8C1B-EADFF3BD2162}"/>
              </a:ext>
            </a:extLst>
          </p:cNvPr>
          <p:cNvSpPr/>
          <p:nvPr/>
        </p:nvSpPr>
        <p:spPr>
          <a:xfrm>
            <a:off x="5980158" y="8562364"/>
            <a:ext cx="598719" cy="3385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QTD</a:t>
            </a: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6870524A-C632-414E-B93B-221E2EBCFD54}"/>
              </a:ext>
            </a:extLst>
          </p:cNvPr>
          <p:cNvGrpSpPr/>
          <p:nvPr/>
        </p:nvGrpSpPr>
        <p:grpSpPr>
          <a:xfrm>
            <a:off x="5691750" y="9665265"/>
            <a:ext cx="2027708" cy="514818"/>
            <a:chOff x="5577450" y="9970065"/>
            <a:chExt cx="2027708" cy="514818"/>
          </a:xfrm>
        </p:grpSpPr>
        <p:sp>
          <p:nvSpPr>
            <p:cNvPr id="88" name="Retângulo 87">
              <a:extLst>
                <a:ext uri="{FF2B5EF4-FFF2-40B4-BE49-F238E27FC236}">
                  <a16:creationId xmlns:a16="http://schemas.microsoft.com/office/drawing/2014/main" id="{EDBBCCFC-B2A3-40EE-8865-ED720A8436FD}"/>
                </a:ext>
              </a:extLst>
            </p:cNvPr>
            <p:cNvSpPr/>
            <p:nvPr/>
          </p:nvSpPr>
          <p:spPr>
            <a:xfrm>
              <a:off x="5848509" y="9970065"/>
              <a:ext cx="1490002" cy="514818"/>
            </a:xfrm>
            <a:prstGeom prst="rect">
              <a:avLst/>
            </a:prstGeom>
            <a:solidFill>
              <a:srgbClr val="7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7DDAEA60-A954-4AC8-897D-2345BF8367A4}"/>
                </a:ext>
              </a:extLst>
            </p:cNvPr>
            <p:cNvSpPr txBox="1"/>
            <p:nvPr/>
          </p:nvSpPr>
          <p:spPr>
            <a:xfrm>
              <a:off x="5577450" y="10060844"/>
              <a:ext cx="202770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ADICIONAR</a:t>
              </a:r>
            </a:p>
          </p:txBody>
        </p:sp>
      </p:grp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8949FFC2-47D4-40DA-9CD3-502846AEDD7E}"/>
              </a:ext>
            </a:extLst>
          </p:cNvPr>
          <p:cNvSpPr/>
          <p:nvPr/>
        </p:nvSpPr>
        <p:spPr>
          <a:xfrm>
            <a:off x="5577450" y="3353322"/>
            <a:ext cx="2302108" cy="739645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775B47E5-AE37-49A2-9632-98FD4E1C88DD}"/>
              </a:ext>
            </a:extLst>
          </p:cNvPr>
          <p:cNvSpPr/>
          <p:nvPr/>
        </p:nvSpPr>
        <p:spPr>
          <a:xfrm>
            <a:off x="5762629" y="4380921"/>
            <a:ext cx="2666978" cy="400061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9EF87F65-DE27-43D8-91AB-D5CE7846260F}"/>
              </a:ext>
            </a:extLst>
          </p:cNvPr>
          <p:cNvSpPr/>
          <p:nvPr/>
        </p:nvSpPr>
        <p:spPr>
          <a:xfrm>
            <a:off x="5840319" y="5446238"/>
            <a:ext cx="2473230" cy="452169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0" name="Conexão reta unidirecional 49">
            <a:extLst>
              <a:ext uri="{FF2B5EF4-FFF2-40B4-BE49-F238E27FC236}">
                <a16:creationId xmlns:a16="http://schemas.microsoft.com/office/drawing/2014/main" id="{2230B970-2FC0-4C28-BF8E-0BCE51EDC7C6}"/>
              </a:ext>
            </a:extLst>
          </p:cNvPr>
          <p:cNvCxnSpPr>
            <a:cxnSpLocks/>
            <a:endCxn id="47" idx="3"/>
          </p:cNvCxnSpPr>
          <p:nvPr/>
        </p:nvCxnSpPr>
        <p:spPr>
          <a:xfrm flipH="1">
            <a:off x="7879558" y="2741192"/>
            <a:ext cx="4497621" cy="9819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xão reta unidirecional 53">
            <a:extLst>
              <a:ext uri="{FF2B5EF4-FFF2-40B4-BE49-F238E27FC236}">
                <a16:creationId xmlns:a16="http://schemas.microsoft.com/office/drawing/2014/main" id="{05F8F83A-40A1-4176-A786-8BE13CD5CB00}"/>
              </a:ext>
            </a:extLst>
          </p:cNvPr>
          <p:cNvCxnSpPr>
            <a:cxnSpLocks/>
          </p:cNvCxnSpPr>
          <p:nvPr/>
        </p:nvCxnSpPr>
        <p:spPr>
          <a:xfrm flipH="1">
            <a:off x="8393559" y="4515605"/>
            <a:ext cx="959642" cy="455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xão reta unidirecional 54">
            <a:extLst>
              <a:ext uri="{FF2B5EF4-FFF2-40B4-BE49-F238E27FC236}">
                <a16:creationId xmlns:a16="http://schemas.microsoft.com/office/drawing/2014/main" id="{4CF86AC6-B6EE-45FA-9B77-2B926B59AB73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8313549" y="5868874"/>
            <a:ext cx="517943" cy="4449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tângulo 55">
            <a:extLst>
              <a:ext uri="{FF2B5EF4-FFF2-40B4-BE49-F238E27FC236}">
                <a16:creationId xmlns:a16="http://schemas.microsoft.com/office/drawing/2014/main" id="{222812A5-1947-43B0-9592-492C651364F7}"/>
              </a:ext>
            </a:extLst>
          </p:cNvPr>
          <p:cNvSpPr/>
          <p:nvPr/>
        </p:nvSpPr>
        <p:spPr>
          <a:xfrm>
            <a:off x="12377179" y="2110161"/>
            <a:ext cx="3181965" cy="130082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73FFFC17-1F66-4C20-9F21-739786A3B696}"/>
              </a:ext>
            </a:extLst>
          </p:cNvPr>
          <p:cNvSpPr/>
          <p:nvPr/>
        </p:nvSpPr>
        <p:spPr>
          <a:xfrm>
            <a:off x="9364456" y="4001826"/>
            <a:ext cx="3181965" cy="115475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05DEACB8-3EC7-43FD-8BD1-F123DB4D7EA3}"/>
              </a:ext>
            </a:extLst>
          </p:cNvPr>
          <p:cNvSpPr/>
          <p:nvPr/>
        </p:nvSpPr>
        <p:spPr>
          <a:xfrm>
            <a:off x="8831492" y="5682547"/>
            <a:ext cx="3181965" cy="126254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C436C2B9-B2F7-46FD-89C0-2C789F23C9C6}"/>
              </a:ext>
            </a:extLst>
          </p:cNvPr>
          <p:cNvSpPr txBox="1"/>
          <p:nvPr/>
        </p:nvSpPr>
        <p:spPr>
          <a:xfrm>
            <a:off x="12052365" y="2200866"/>
            <a:ext cx="35685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left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black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text-decoration: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bold</a:t>
            </a:r>
            <a:endParaRPr lang="pt-PT" dirty="0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93F5D093-397D-4054-AA9E-6598F01D8555}"/>
              </a:ext>
            </a:extLst>
          </p:cNvPr>
          <p:cNvSpPr txBox="1"/>
          <p:nvPr/>
        </p:nvSpPr>
        <p:spPr>
          <a:xfrm>
            <a:off x="9021538" y="4130396"/>
            <a:ext cx="34303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left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black</a:t>
            </a:r>
            <a:endParaRPr lang="pt-PT" dirty="0"/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3B6BD984-A97E-4758-A3FC-19CEE6D6DCB8}"/>
              </a:ext>
            </a:extLst>
          </p:cNvPr>
          <p:cNvSpPr txBox="1"/>
          <p:nvPr/>
        </p:nvSpPr>
        <p:spPr>
          <a:xfrm>
            <a:off x="8453672" y="5761360"/>
            <a:ext cx="3699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left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#660000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text-decoration: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bold</a:t>
            </a:r>
            <a:endParaRPr lang="pt-PT" dirty="0"/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85F53454-F787-4175-BA2E-84C120A574A8}"/>
              </a:ext>
            </a:extLst>
          </p:cNvPr>
          <p:cNvSpPr txBox="1"/>
          <p:nvPr/>
        </p:nvSpPr>
        <p:spPr>
          <a:xfrm>
            <a:off x="5943606" y="9153465"/>
            <a:ext cx="26384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1" dirty="0">
                <a:solidFill>
                  <a:srgbClr val="660000"/>
                </a:solidFill>
                <a:effectLst/>
                <a:latin typeface="Montserrat" panose="00000500000000000000" pitchFamily="2" charset="0"/>
              </a:rPr>
              <a:t>PREÇO FINAL €</a:t>
            </a:r>
            <a:endParaRPr lang="pt-PT" sz="1600" b="0" dirty="0">
              <a:effectLst/>
            </a:endParaRP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5751ED6D-AD6D-4A83-8C26-79FE06AE56A9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671486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D00C5D03-4105-424B-9A00-BC0A299EDD01}"/>
              </a:ext>
            </a:extLst>
          </p:cNvPr>
          <p:cNvCxnSpPr>
            <a:cxnSpLocks/>
          </p:cNvCxnSpPr>
          <p:nvPr/>
        </p:nvCxnSpPr>
        <p:spPr>
          <a:xfrm>
            <a:off x="2609850" y="629518"/>
            <a:ext cx="2076450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F151263-FA63-483C-BCA7-484B8FC7CFFB}"/>
              </a:ext>
            </a:extLst>
          </p:cNvPr>
          <p:cNvSpPr txBox="1"/>
          <p:nvPr/>
        </p:nvSpPr>
        <p:spPr>
          <a:xfrm>
            <a:off x="0" y="1564609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36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Personaliza a tua Pizza</a:t>
            </a:r>
            <a:endParaRPr lang="pt-PT" sz="600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526003"/>
            <a:ext cx="12192000" cy="4064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0" y="9682861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2914B73-12D9-4225-A0DA-569F2728066E}"/>
              </a:ext>
            </a:extLst>
          </p:cNvPr>
          <p:cNvGrpSpPr/>
          <p:nvPr/>
        </p:nvGrpSpPr>
        <p:grpSpPr>
          <a:xfrm>
            <a:off x="0" y="1182037"/>
            <a:ext cx="12192001" cy="2124489"/>
            <a:chOff x="0" y="1182037"/>
            <a:chExt cx="12192001" cy="2124489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7BD45D66-1C25-4F9B-AF92-4FC42A9EB80D}"/>
                </a:ext>
              </a:extLst>
            </p:cNvPr>
            <p:cNvGrpSpPr/>
            <p:nvPr/>
          </p:nvGrpSpPr>
          <p:grpSpPr>
            <a:xfrm>
              <a:off x="0" y="1182338"/>
              <a:ext cx="4864292" cy="2124188"/>
              <a:chOff x="0" y="1182338"/>
              <a:chExt cx="4864292" cy="2124188"/>
            </a:xfrm>
          </p:grpSpPr>
          <p:pic>
            <p:nvPicPr>
              <p:cNvPr id="15362" name="Picture 2">
                <a:extLst>
                  <a:ext uri="{FF2B5EF4-FFF2-40B4-BE49-F238E27FC236}">
                    <a16:creationId xmlns:a16="http://schemas.microsoft.com/office/drawing/2014/main" id="{904F154E-58F1-4A21-84DD-BFED2F4C9A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13" t="24767" r="14537" b="6623"/>
              <a:stretch/>
            </p:blipFill>
            <p:spPr bwMode="auto">
              <a:xfrm>
                <a:off x="0" y="1182635"/>
                <a:ext cx="4057650" cy="2123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2">
                <a:extLst>
                  <a:ext uri="{FF2B5EF4-FFF2-40B4-BE49-F238E27FC236}">
                    <a16:creationId xmlns:a16="http://schemas.microsoft.com/office/drawing/2014/main" id="{48C2D3B7-0401-4D77-8F89-72502FC6C0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13" t="24216" r="479" b="7174"/>
              <a:stretch/>
            </p:blipFill>
            <p:spPr bwMode="auto">
              <a:xfrm>
                <a:off x="2754923" y="1182338"/>
                <a:ext cx="2109369" cy="2123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A1736EE0-FFDA-40E6-BF2E-169E424BFB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13" t="24216" r="479" b="7174"/>
            <a:stretch/>
          </p:blipFill>
          <p:spPr bwMode="auto">
            <a:xfrm>
              <a:off x="6000448" y="1182041"/>
              <a:ext cx="2109369" cy="212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FD173DA7-451D-48B9-8E2B-C7F868EFC6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13" t="24216" r="479" b="7174"/>
            <a:stretch/>
          </p:blipFill>
          <p:spPr bwMode="auto">
            <a:xfrm>
              <a:off x="7746164" y="1182039"/>
              <a:ext cx="2109369" cy="212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CF3B172-569E-4519-87D0-C39E2E69D1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13" t="24216" r="479" b="7174"/>
            <a:stretch/>
          </p:blipFill>
          <p:spPr bwMode="auto">
            <a:xfrm>
              <a:off x="4254732" y="1182041"/>
              <a:ext cx="2109369" cy="212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0E3A1052-1794-4BD6-8C42-7BEC2412E8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13" t="24216" r="479" b="7174"/>
            <a:stretch/>
          </p:blipFill>
          <p:spPr bwMode="auto">
            <a:xfrm>
              <a:off x="9596025" y="1182037"/>
              <a:ext cx="2109369" cy="212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A13FA9F3-8C70-4DC9-B7B8-0357750E9C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13" t="24216" r="29910" b="7174"/>
            <a:stretch/>
          </p:blipFill>
          <p:spPr bwMode="auto">
            <a:xfrm>
              <a:off x="11603905" y="1182037"/>
              <a:ext cx="588096" cy="212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AF15FAFE-EF21-431B-9D55-B69FEE59E322}"/>
              </a:ext>
            </a:extLst>
          </p:cNvPr>
          <p:cNvSpPr txBox="1"/>
          <p:nvPr/>
        </p:nvSpPr>
        <p:spPr>
          <a:xfrm>
            <a:off x="2914348" y="1597953"/>
            <a:ext cx="61722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2400" b="0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SAIBA</a:t>
            </a:r>
            <a:endParaRPr lang="pt-PT" sz="44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pt-PT" sz="600" b="0" dirty="0">
                <a:effectLst/>
              </a:rPr>
            </a:br>
            <a:r>
              <a:rPr lang="pt-PT" sz="36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COMO FUNCIONAMOS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5F78058B-64CB-4ECF-A576-3D845C55D163}"/>
              </a:ext>
            </a:extLst>
          </p:cNvPr>
          <p:cNvSpPr txBox="1"/>
          <p:nvPr/>
        </p:nvSpPr>
        <p:spPr>
          <a:xfrm>
            <a:off x="-1093342" y="3654549"/>
            <a:ext cx="14187580" cy="4467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b="0" i="0" u="none" strike="noStrike" dirty="0">
                <a:solidFill>
                  <a:srgbClr val="303030"/>
                </a:solidFill>
                <a:effectLst/>
                <a:latin typeface="Montserrat" panose="00000500000000000000" pitchFamily="2" charset="0"/>
              </a:rPr>
              <a:t>PEDE SEM STRESS</a:t>
            </a:r>
            <a:endParaRPr lang="pt-PT" b="0" dirty="0">
              <a:effectLst/>
            </a:endParaRPr>
          </a:p>
          <a:p>
            <a:pPr marL="2603500" marR="2603500" algn="ctr" rtl="0">
              <a:spcBef>
                <a:spcPts val="800"/>
              </a:spcBef>
              <a:spcAft>
                <a:spcPts val="1800"/>
              </a:spcAft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A Pizzeria FEUP possui tecnologia de última geração para garantir que o teu pedido não é esquecido! </a:t>
            </a:r>
            <a:endParaRPr lang="pt-PT" sz="1400" b="0" dirty="0">
              <a:effectLst/>
            </a:endParaRPr>
          </a:p>
          <a:p>
            <a:pPr marL="2603500" marR="2603500" algn="ctr" rtl="0">
              <a:spcBef>
                <a:spcPts val="800"/>
              </a:spcBef>
              <a:spcAft>
                <a:spcPts val="1800"/>
              </a:spcAft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Queremos que a tua experiência comece logo no momento da escolha da tua pizza. </a:t>
            </a:r>
            <a:endParaRPr lang="pt-PT" sz="1400" b="0" dirty="0">
              <a:effectLst/>
            </a:endParaRPr>
          </a:p>
          <a:p>
            <a:pPr marL="2743200" marR="2603500" algn="ctr" rtl="0" fontAlgn="base">
              <a:spcBef>
                <a:spcPts val="8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Escolhe a tua pizza no menu PIZZAS</a:t>
            </a:r>
          </a:p>
          <a:p>
            <a:pPr marL="2743200" marR="2603500" algn="ctr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Podes decidir ou não personalizá-la, quiçá despertes o teu chefe interior </a:t>
            </a:r>
          </a:p>
          <a:p>
            <a:pPr marL="2743200" marR="2603500" algn="ctr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Faz o check-out clicando no carrinho</a:t>
            </a:r>
          </a:p>
          <a:p>
            <a:pPr marL="2743200" marR="2603500" algn="ctr" rtl="0" fontAlgn="base">
              <a:spcBef>
                <a:spcPts val="0"/>
              </a:spcBef>
              <a:spcAft>
                <a:spcPts val="3400"/>
              </a:spcAft>
              <a:buFont typeface="+mj-lt"/>
              <a:buAutoNum type="arabicPeriod"/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Finaliza escolhendo o método de pagamento no ato de entrega: em numerário ou multibanco</a:t>
            </a:r>
          </a:p>
          <a:p>
            <a:br>
              <a:rPr lang="pt-PT" b="0" dirty="0">
                <a:effectLst/>
              </a:rPr>
            </a:br>
            <a:br>
              <a:rPr lang="pt-PT" b="0" dirty="0">
                <a:effectLst/>
              </a:rPr>
            </a:br>
            <a:br>
              <a:rPr lang="pt-PT" b="0" dirty="0">
                <a:effectLst/>
              </a:rPr>
            </a:br>
            <a:br>
              <a:rPr lang="pt-PT" b="0" dirty="0">
                <a:effectLst/>
              </a:rPr>
            </a:br>
            <a:endParaRPr lang="pt-PT" dirty="0"/>
          </a:p>
        </p:txBody>
      </p: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A8D4CA24-4394-46A2-A22F-D5ECE2F02D9A}"/>
              </a:ext>
            </a:extLst>
          </p:cNvPr>
          <p:cNvCxnSpPr>
            <a:cxnSpLocks/>
          </p:cNvCxnSpPr>
          <p:nvPr/>
        </p:nvCxnSpPr>
        <p:spPr>
          <a:xfrm>
            <a:off x="4576344" y="6668368"/>
            <a:ext cx="3062706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99D9AE3A-4AB3-4FC1-A860-4B78ACF8B60C}"/>
              </a:ext>
            </a:extLst>
          </p:cNvPr>
          <p:cNvSpPr txBox="1"/>
          <p:nvPr/>
        </p:nvSpPr>
        <p:spPr>
          <a:xfrm>
            <a:off x="-893178" y="6955498"/>
            <a:ext cx="14001750" cy="348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b="0" i="0" u="none" strike="noStrike" dirty="0">
                <a:solidFill>
                  <a:srgbClr val="303030"/>
                </a:solidFill>
                <a:effectLst/>
                <a:latin typeface="Montserrat" panose="00000500000000000000" pitchFamily="2" charset="0"/>
              </a:rPr>
              <a:t>RECEBE SEM STRESS</a:t>
            </a:r>
            <a:endParaRPr lang="pt-PT" b="0" dirty="0">
              <a:effectLst/>
            </a:endParaRPr>
          </a:p>
          <a:p>
            <a:pPr marL="2603500" marR="2603500" algn="ctr" rtl="0">
              <a:spcBef>
                <a:spcPts val="800"/>
              </a:spcBef>
              <a:spcAft>
                <a:spcPts val="1800"/>
              </a:spcAft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A Pizzeria FEUP orgulha-se de garantir entregas rápidas e com qualidade. Receberás a tua encomenda quentinha e a horas!</a:t>
            </a:r>
            <a:endParaRPr lang="pt-PT" sz="1400" b="0" dirty="0">
              <a:effectLst/>
            </a:endParaRPr>
          </a:p>
          <a:p>
            <a:pPr marL="2603500" marR="2603500" algn="ctr" rtl="0">
              <a:spcBef>
                <a:spcPts val="800"/>
              </a:spcBef>
              <a:spcAft>
                <a:spcPts val="1800"/>
              </a:spcAft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Após a confirmação de encomenda, o nosso sistema processará o teu pedido e rapidamente os nossos chefes colocam mãos à obra.</a:t>
            </a:r>
            <a:endParaRPr lang="pt-PT" sz="1400" b="0" dirty="0">
              <a:effectLst/>
            </a:endParaRPr>
          </a:p>
          <a:p>
            <a:pPr marL="2603500" marR="2603500" algn="ctr" rtl="0">
              <a:spcBef>
                <a:spcPts val="800"/>
              </a:spcBef>
              <a:spcAft>
                <a:spcPts val="3400"/>
              </a:spcAft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Uma vez finalizada, os nossos estafetas levam-te a tua encomenda. </a:t>
            </a:r>
            <a:endParaRPr lang="pt-PT" sz="1400" b="0" dirty="0">
              <a:effectLst/>
            </a:endParaRPr>
          </a:p>
          <a:p>
            <a:br>
              <a:rPr lang="pt-PT" b="0" dirty="0">
                <a:effectLst/>
              </a:rPr>
            </a:br>
            <a:br>
              <a:rPr lang="pt-PT" b="0" dirty="0">
                <a:effectLst/>
              </a:rPr>
            </a:br>
            <a:endParaRPr lang="pt-PT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1867A60-A4D5-4100-9A22-48C398F290A0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2898993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D00C5D03-4105-424B-9A00-BC0A299EDD01}"/>
              </a:ext>
            </a:extLst>
          </p:cNvPr>
          <p:cNvCxnSpPr>
            <a:cxnSpLocks/>
          </p:cNvCxnSpPr>
          <p:nvPr/>
        </p:nvCxnSpPr>
        <p:spPr>
          <a:xfrm>
            <a:off x="2609850" y="629518"/>
            <a:ext cx="2076450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F151263-FA63-483C-BCA7-484B8FC7CFFB}"/>
              </a:ext>
            </a:extLst>
          </p:cNvPr>
          <p:cNvSpPr txBox="1"/>
          <p:nvPr/>
        </p:nvSpPr>
        <p:spPr>
          <a:xfrm>
            <a:off x="0" y="1564609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36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Personaliza a tua Pizza</a:t>
            </a:r>
            <a:endParaRPr lang="pt-PT" sz="600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526003"/>
            <a:ext cx="12192000" cy="4064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0" y="9682861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BD45D66-1C25-4F9B-AF92-4FC42A9EB80D}"/>
              </a:ext>
            </a:extLst>
          </p:cNvPr>
          <p:cNvGrpSpPr/>
          <p:nvPr/>
        </p:nvGrpSpPr>
        <p:grpSpPr>
          <a:xfrm>
            <a:off x="0" y="1182635"/>
            <a:ext cx="12192000" cy="2123891"/>
            <a:chOff x="0" y="1182635"/>
            <a:chExt cx="12192000" cy="2123891"/>
          </a:xfrm>
        </p:grpSpPr>
        <p:pic>
          <p:nvPicPr>
            <p:cNvPr id="15362" name="Picture 2">
              <a:extLst>
                <a:ext uri="{FF2B5EF4-FFF2-40B4-BE49-F238E27FC236}">
                  <a16:creationId xmlns:a16="http://schemas.microsoft.com/office/drawing/2014/main" id="{904F154E-58F1-4A21-84DD-BFED2F4C9A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13" t="24767" r="14537" b="6623"/>
            <a:stretch/>
          </p:blipFill>
          <p:spPr bwMode="auto">
            <a:xfrm>
              <a:off x="0" y="1182635"/>
              <a:ext cx="4057650" cy="212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48C2D3B7-0401-4D77-8F89-72502FC6C0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13" t="24216" r="479" b="7174"/>
            <a:stretch/>
          </p:blipFill>
          <p:spPr bwMode="auto">
            <a:xfrm>
              <a:off x="2466975" y="1182635"/>
              <a:ext cx="9725025" cy="212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AF15FAFE-EF21-431B-9D55-B69FEE59E322}"/>
              </a:ext>
            </a:extLst>
          </p:cNvPr>
          <p:cNvSpPr txBox="1"/>
          <p:nvPr/>
        </p:nvSpPr>
        <p:spPr>
          <a:xfrm>
            <a:off x="2914348" y="1597953"/>
            <a:ext cx="61722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2400" b="0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SAIBA</a:t>
            </a:r>
            <a:endParaRPr lang="pt-PT" sz="44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pt-PT" sz="600" b="0" dirty="0">
                <a:effectLst/>
              </a:rPr>
            </a:br>
            <a:r>
              <a:rPr lang="pt-PT" sz="36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COMO FUNCIONAMOS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5F78058B-64CB-4ECF-A576-3D845C55D163}"/>
              </a:ext>
            </a:extLst>
          </p:cNvPr>
          <p:cNvSpPr txBox="1"/>
          <p:nvPr/>
        </p:nvSpPr>
        <p:spPr>
          <a:xfrm>
            <a:off x="-1093342" y="3654549"/>
            <a:ext cx="14187580" cy="4467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b="0" i="0" u="none" strike="noStrike" dirty="0">
                <a:solidFill>
                  <a:srgbClr val="303030"/>
                </a:solidFill>
                <a:effectLst/>
                <a:latin typeface="Montserrat" panose="00000500000000000000" pitchFamily="2" charset="0"/>
              </a:rPr>
              <a:t>PEDE SEM STRESS</a:t>
            </a:r>
            <a:endParaRPr lang="pt-PT" b="0" dirty="0">
              <a:effectLst/>
            </a:endParaRPr>
          </a:p>
          <a:p>
            <a:pPr marL="2603500" marR="2603500" algn="ctr" rtl="0">
              <a:spcBef>
                <a:spcPts val="800"/>
              </a:spcBef>
              <a:spcAft>
                <a:spcPts val="1800"/>
              </a:spcAft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A Pizzeria FEUP possui tecnologia de última geração para garantir que o teu pedido não é esquecido! </a:t>
            </a:r>
            <a:endParaRPr lang="pt-PT" sz="1400" b="0" dirty="0">
              <a:effectLst/>
            </a:endParaRPr>
          </a:p>
          <a:p>
            <a:pPr marL="2603500" marR="2603500" algn="ctr" rtl="0">
              <a:spcBef>
                <a:spcPts val="800"/>
              </a:spcBef>
              <a:spcAft>
                <a:spcPts val="1800"/>
              </a:spcAft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Queremos que a tua experiência comece logo no momento da escolha da tua pizza. </a:t>
            </a:r>
            <a:endParaRPr lang="pt-PT" sz="1400" b="0" dirty="0">
              <a:effectLst/>
            </a:endParaRPr>
          </a:p>
          <a:p>
            <a:pPr marL="2743200" marR="2603500" algn="ctr" rtl="0" fontAlgn="base">
              <a:spcBef>
                <a:spcPts val="8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Escolhe a tua pizza no menu PIZZAS</a:t>
            </a:r>
          </a:p>
          <a:p>
            <a:pPr marL="2743200" marR="2603500" algn="ctr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Podes decidir ou não personalizá-la, quiçá despertes o teu chefe interior </a:t>
            </a:r>
          </a:p>
          <a:p>
            <a:pPr marL="2743200" marR="2603500" algn="ctr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Faz o check-out clicando no carrinho</a:t>
            </a:r>
          </a:p>
          <a:p>
            <a:pPr marL="2743200" marR="2603500" algn="ctr" rtl="0" fontAlgn="base">
              <a:spcBef>
                <a:spcPts val="0"/>
              </a:spcBef>
              <a:spcAft>
                <a:spcPts val="3400"/>
              </a:spcAft>
              <a:buFont typeface="+mj-lt"/>
              <a:buAutoNum type="arabicPeriod"/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Finaliza escolhendo o método de pagamento no ato de entrega: em numerário ou multibanco</a:t>
            </a:r>
          </a:p>
          <a:p>
            <a:br>
              <a:rPr lang="pt-PT" b="0" dirty="0">
                <a:effectLst/>
              </a:rPr>
            </a:br>
            <a:br>
              <a:rPr lang="pt-PT" b="0" dirty="0">
                <a:effectLst/>
              </a:rPr>
            </a:br>
            <a:br>
              <a:rPr lang="pt-PT" b="0" dirty="0">
                <a:effectLst/>
              </a:rPr>
            </a:br>
            <a:br>
              <a:rPr lang="pt-PT" b="0" dirty="0">
                <a:effectLst/>
              </a:rPr>
            </a:br>
            <a:endParaRPr lang="pt-PT" dirty="0"/>
          </a:p>
        </p:txBody>
      </p: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A8D4CA24-4394-46A2-A22F-D5ECE2F02D9A}"/>
              </a:ext>
            </a:extLst>
          </p:cNvPr>
          <p:cNvCxnSpPr>
            <a:cxnSpLocks/>
          </p:cNvCxnSpPr>
          <p:nvPr/>
        </p:nvCxnSpPr>
        <p:spPr>
          <a:xfrm>
            <a:off x="4576344" y="6668368"/>
            <a:ext cx="3062706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99D9AE3A-4AB3-4FC1-A860-4B78ACF8B60C}"/>
              </a:ext>
            </a:extLst>
          </p:cNvPr>
          <p:cNvSpPr txBox="1"/>
          <p:nvPr/>
        </p:nvSpPr>
        <p:spPr>
          <a:xfrm>
            <a:off x="-893178" y="6955498"/>
            <a:ext cx="14001750" cy="348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b="0" i="0" u="none" strike="noStrike" dirty="0">
                <a:solidFill>
                  <a:srgbClr val="303030"/>
                </a:solidFill>
                <a:effectLst/>
                <a:latin typeface="Montserrat" panose="00000500000000000000" pitchFamily="2" charset="0"/>
              </a:rPr>
              <a:t>RECEBE SEM STRESS</a:t>
            </a:r>
            <a:endParaRPr lang="pt-PT" b="0" dirty="0">
              <a:effectLst/>
            </a:endParaRPr>
          </a:p>
          <a:p>
            <a:pPr marL="2603500" marR="2603500" algn="ctr" rtl="0">
              <a:spcBef>
                <a:spcPts val="800"/>
              </a:spcBef>
              <a:spcAft>
                <a:spcPts val="1800"/>
              </a:spcAft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A Pizzeria FEUP orgulha-se de garantir entregas rápidas e com qualidade. Receberás a tua encomenda quentinha e a horas!</a:t>
            </a:r>
            <a:endParaRPr lang="pt-PT" sz="1400" b="0" dirty="0">
              <a:effectLst/>
            </a:endParaRPr>
          </a:p>
          <a:p>
            <a:pPr marL="2603500" marR="2603500" algn="ctr" rtl="0">
              <a:spcBef>
                <a:spcPts val="800"/>
              </a:spcBef>
              <a:spcAft>
                <a:spcPts val="1800"/>
              </a:spcAft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Após a confirmação de encomenda, o nosso sistema processará o teu pedido e rapidamente os nossos chefes colocam mãos à obra.</a:t>
            </a:r>
            <a:endParaRPr lang="pt-PT" sz="1400" b="0" dirty="0">
              <a:effectLst/>
            </a:endParaRPr>
          </a:p>
          <a:p>
            <a:pPr marL="2603500" marR="2603500" algn="ctr" rtl="0">
              <a:spcBef>
                <a:spcPts val="800"/>
              </a:spcBef>
              <a:spcAft>
                <a:spcPts val="3400"/>
              </a:spcAft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Uma vez finalizada, os nossos estafetas levam-te a tua encomenda. </a:t>
            </a:r>
            <a:endParaRPr lang="pt-PT" sz="1400" b="0" dirty="0">
              <a:effectLst/>
            </a:endParaRPr>
          </a:p>
          <a:p>
            <a:br>
              <a:rPr lang="pt-PT" b="0" dirty="0">
                <a:effectLst/>
              </a:rPr>
            </a:br>
            <a:br>
              <a:rPr lang="pt-PT" b="0" dirty="0">
                <a:effectLst/>
              </a:rPr>
            </a:br>
            <a:endParaRPr lang="pt-PT" dirty="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D90ADD95-E445-4413-8F31-BDBA8444B0D7}"/>
              </a:ext>
            </a:extLst>
          </p:cNvPr>
          <p:cNvSpPr/>
          <p:nvPr/>
        </p:nvSpPr>
        <p:spPr>
          <a:xfrm>
            <a:off x="4832210" y="3486054"/>
            <a:ext cx="2336475" cy="583766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64F0538B-9D4C-49F1-AEE6-EDAD4DFD977B}"/>
              </a:ext>
            </a:extLst>
          </p:cNvPr>
          <p:cNvSpPr/>
          <p:nvPr/>
        </p:nvSpPr>
        <p:spPr>
          <a:xfrm>
            <a:off x="1543050" y="4069820"/>
            <a:ext cx="9220200" cy="235344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31" name="Conexão reta unidirecional 30">
            <a:extLst>
              <a:ext uri="{FF2B5EF4-FFF2-40B4-BE49-F238E27FC236}">
                <a16:creationId xmlns:a16="http://schemas.microsoft.com/office/drawing/2014/main" id="{8B370192-F067-4AB9-9CCB-71ECE8D7460B}"/>
              </a:ext>
            </a:extLst>
          </p:cNvPr>
          <p:cNvCxnSpPr>
            <a:cxnSpLocks/>
          </p:cNvCxnSpPr>
          <p:nvPr/>
        </p:nvCxnSpPr>
        <p:spPr>
          <a:xfrm flipH="1">
            <a:off x="7168686" y="2581109"/>
            <a:ext cx="5229468" cy="1181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xão reta unidirecional 32">
            <a:extLst>
              <a:ext uri="{FF2B5EF4-FFF2-40B4-BE49-F238E27FC236}">
                <a16:creationId xmlns:a16="http://schemas.microsoft.com/office/drawing/2014/main" id="{AAADCD31-C63B-4CA7-86A3-76E0FE51E562}"/>
              </a:ext>
            </a:extLst>
          </p:cNvPr>
          <p:cNvCxnSpPr>
            <a:cxnSpLocks/>
          </p:cNvCxnSpPr>
          <p:nvPr/>
        </p:nvCxnSpPr>
        <p:spPr>
          <a:xfrm flipH="1" flipV="1">
            <a:off x="10784908" y="5426310"/>
            <a:ext cx="1883342" cy="6439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ângulo 35">
            <a:extLst>
              <a:ext uri="{FF2B5EF4-FFF2-40B4-BE49-F238E27FC236}">
                <a16:creationId xmlns:a16="http://schemas.microsoft.com/office/drawing/2014/main" id="{DD90E1BA-824B-469C-9096-4B7609641995}"/>
              </a:ext>
            </a:extLst>
          </p:cNvPr>
          <p:cNvSpPr/>
          <p:nvPr/>
        </p:nvSpPr>
        <p:spPr>
          <a:xfrm>
            <a:off x="12398154" y="1824604"/>
            <a:ext cx="3181965" cy="130082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6597293-F5F1-4652-8E83-7F905E92E7F7}"/>
              </a:ext>
            </a:extLst>
          </p:cNvPr>
          <p:cNvSpPr/>
          <p:nvPr/>
        </p:nvSpPr>
        <p:spPr>
          <a:xfrm>
            <a:off x="12683084" y="5654677"/>
            <a:ext cx="3181965" cy="130082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8BCFDFF-EBCC-40BA-B7D0-8C6D82FAD069}"/>
              </a:ext>
            </a:extLst>
          </p:cNvPr>
          <p:cNvSpPr txBox="1"/>
          <p:nvPr/>
        </p:nvSpPr>
        <p:spPr>
          <a:xfrm>
            <a:off x="11985793" y="2025943"/>
            <a:ext cx="35169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#303030</a:t>
            </a:r>
            <a:endParaRPr lang="pt-PT" dirty="0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75D84BA-0E87-4330-B7F4-465E28FE0410}"/>
              </a:ext>
            </a:extLst>
          </p:cNvPr>
          <p:cNvSpPr txBox="1"/>
          <p:nvPr/>
        </p:nvSpPr>
        <p:spPr>
          <a:xfrm>
            <a:off x="12344394" y="5879970"/>
            <a:ext cx="4152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#858585</a:t>
            </a:r>
            <a:endParaRPr lang="pt-PT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5B72DE18-59DD-45B7-A552-55B752F71F2F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2775552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D00C5D03-4105-424B-9A00-BC0A299EDD01}"/>
              </a:ext>
            </a:extLst>
          </p:cNvPr>
          <p:cNvCxnSpPr>
            <a:cxnSpLocks/>
          </p:cNvCxnSpPr>
          <p:nvPr/>
        </p:nvCxnSpPr>
        <p:spPr>
          <a:xfrm>
            <a:off x="5057775" y="629518"/>
            <a:ext cx="117157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526003"/>
            <a:ext cx="12192000" cy="4064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0" y="10472497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2">
            <a:extLst>
              <a:ext uri="{FF2B5EF4-FFF2-40B4-BE49-F238E27FC236}">
                <a16:creationId xmlns:a16="http://schemas.microsoft.com/office/drawing/2014/main" id="{84E7DD3B-8E85-4843-AB11-9A8F2202E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4" b="48394"/>
          <a:stretch/>
        </p:blipFill>
        <p:spPr bwMode="auto">
          <a:xfrm>
            <a:off x="0" y="1197511"/>
            <a:ext cx="12192000" cy="210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AF15FAFE-EF21-431B-9D55-B69FEE59E322}"/>
              </a:ext>
            </a:extLst>
          </p:cNvPr>
          <p:cNvSpPr txBox="1"/>
          <p:nvPr/>
        </p:nvSpPr>
        <p:spPr>
          <a:xfrm>
            <a:off x="2914348" y="1725099"/>
            <a:ext cx="6172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2400" b="0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UM POUCO DA NOSSA</a:t>
            </a:r>
            <a:endParaRPr lang="pt-PT" sz="44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HISTÓRIA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5DDE54E-ACA7-4F15-A83D-1324F52C4CF8}"/>
              </a:ext>
            </a:extLst>
          </p:cNvPr>
          <p:cNvSpPr txBox="1"/>
          <p:nvPr/>
        </p:nvSpPr>
        <p:spPr>
          <a:xfrm>
            <a:off x="-1141409" y="3597095"/>
            <a:ext cx="14741518" cy="4416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b="0" i="0" u="none" strike="noStrike" dirty="0">
                <a:solidFill>
                  <a:srgbClr val="303030"/>
                </a:solidFill>
                <a:effectLst/>
                <a:latin typeface="Montserrat" panose="00000500000000000000" pitchFamily="2" charset="0"/>
              </a:rPr>
              <a:t>O NOSSO COMEÇO…</a:t>
            </a:r>
            <a:endParaRPr lang="pt-PT" b="0" dirty="0">
              <a:effectLst/>
            </a:endParaRPr>
          </a:p>
          <a:p>
            <a:pPr marL="2603500" marR="2603500" algn="ctr" rtl="0">
              <a:spcBef>
                <a:spcPts val="800"/>
              </a:spcBef>
              <a:spcAft>
                <a:spcPts val="1800"/>
              </a:spcAft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A Pizzeria FEUP nasceu da paixão por pizza de boa qualidade para entregar em casa.</a:t>
            </a:r>
            <a:endParaRPr lang="pt-PT" sz="1400" b="0" dirty="0">
              <a:effectLst/>
            </a:endParaRPr>
          </a:p>
          <a:p>
            <a:pPr marL="2603500" marR="2603500" algn="ctr" rtl="0">
              <a:spcBef>
                <a:spcPts val="800"/>
              </a:spcBef>
              <a:spcAft>
                <a:spcPts val="1800"/>
              </a:spcAft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Uma marca jovem, bem-disposta e deliciosa, que vai entregar na tua casa a melhor pizza da cidade e arredores.</a:t>
            </a:r>
            <a:endParaRPr lang="pt-PT" sz="1400" b="0" dirty="0">
              <a:effectLst/>
            </a:endParaRPr>
          </a:p>
          <a:p>
            <a:pPr marL="2603500" marR="2603500" algn="ctr" rtl="0">
              <a:spcBef>
                <a:spcPts val="800"/>
              </a:spcBef>
              <a:spcAft>
                <a:spcPts val="1800"/>
              </a:spcAft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Tudo o que fazemos, os produtos que utilizamos e preocupação com o modo como entregamos as nossas pizzas pretendem oferecer qualidade a todos os nossos clientes.</a:t>
            </a:r>
            <a:endParaRPr lang="pt-PT" sz="1400" b="0" dirty="0">
              <a:effectLst/>
            </a:endParaRPr>
          </a:p>
          <a:p>
            <a:pPr marL="2603500" marR="2603500" algn="ctr" rtl="0">
              <a:spcBef>
                <a:spcPts val="800"/>
              </a:spcBef>
              <a:spcAft>
                <a:spcPts val="1800"/>
              </a:spcAft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É por isso que escolhemos utilizar o máximo de produtos locais, fazemos a nossa própria massa e utilizamos apenas scooters elétricas para as nossas entregas.</a:t>
            </a:r>
            <a:endParaRPr lang="pt-PT" sz="1400" b="0" dirty="0">
              <a:effectLst/>
            </a:endParaRPr>
          </a:p>
          <a:p>
            <a:pPr marL="2603500" marR="2603500" algn="ctr" rtl="0">
              <a:spcBef>
                <a:spcPts val="800"/>
              </a:spcBef>
              <a:spcAft>
                <a:spcPts val="2600"/>
              </a:spcAft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Convidamos-te a descobrir o sabor inesquecível de uma boa pizza com entrega em casa.</a:t>
            </a:r>
            <a:endParaRPr lang="pt-PT" sz="1400" b="0" dirty="0">
              <a:effectLst/>
            </a:endParaRPr>
          </a:p>
          <a:p>
            <a:br>
              <a:rPr lang="pt-PT" b="0" dirty="0">
                <a:effectLst/>
              </a:rPr>
            </a:br>
            <a:endParaRPr lang="pt-PT" dirty="0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695F9FE0-C7B3-4E9A-91FA-44FA89287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447" y="7516354"/>
            <a:ext cx="4545806" cy="24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FAE31CB2-3568-41B1-AAF8-5AF2E4780B8A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4237863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D00C5D03-4105-424B-9A00-BC0A299EDD01}"/>
              </a:ext>
            </a:extLst>
          </p:cNvPr>
          <p:cNvCxnSpPr>
            <a:cxnSpLocks/>
          </p:cNvCxnSpPr>
          <p:nvPr/>
        </p:nvCxnSpPr>
        <p:spPr>
          <a:xfrm>
            <a:off x="5057775" y="629518"/>
            <a:ext cx="117157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526003"/>
            <a:ext cx="12192000" cy="4064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0" y="10472497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2">
            <a:extLst>
              <a:ext uri="{FF2B5EF4-FFF2-40B4-BE49-F238E27FC236}">
                <a16:creationId xmlns:a16="http://schemas.microsoft.com/office/drawing/2014/main" id="{84E7DD3B-8E85-4843-AB11-9A8F2202E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4" b="48394"/>
          <a:stretch/>
        </p:blipFill>
        <p:spPr bwMode="auto">
          <a:xfrm>
            <a:off x="0" y="1197511"/>
            <a:ext cx="12192000" cy="210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AF15FAFE-EF21-431B-9D55-B69FEE59E322}"/>
              </a:ext>
            </a:extLst>
          </p:cNvPr>
          <p:cNvSpPr txBox="1"/>
          <p:nvPr/>
        </p:nvSpPr>
        <p:spPr>
          <a:xfrm>
            <a:off x="2914348" y="1725099"/>
            <a:ext cx="6172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2400" b="0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UM POUCO DA NOSSA</a:t>
            </a:r>
            <a:endParaRPr lang="pt-PT" sz="44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HISTÓRIA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5DDE54E-ACA7-4F15-A83D-1324F52C4CF8}"/>
              </a:ext>
            </a:extLst>
          </p:cNvPr>
          <p:cNvSpPr txBox="1"/>
          <p:nvPr/>
        </p:nvSpPr>
        <p:spPr>
          <a:xfrm>
            <a:off x="-1141409" y="3597095"/>
            <a:ext cx="14741518" cy="4416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b="0" i="0" u="none" strike="noStrike" dirty="0">
                <a:solidFill>
                  <a:srgbClr val="303030"/>
                </a:solidFill>
                <a:effectLst/>
                <a:latin typeface="Montserrat" panose="00000500000000000000" pitchFamily="2" charset="0"/>
              </a:rPr>
              <a:t>O NOSSO COMEÇO…</a:t>
            </a:r>
            <a:endParaRPr lang="pt-PT" b="0" dirty="0">
              <a:effectLst/>
            </a:endParaRPr>
          </a:p>
          <a:p>
            <a:pPr marL="2603500" marR="2603500" algn="ctr" rtl="0">
              <a:spcBef>
                <a:spcPts val="800"/>
              </a:spcBef>
              <a:spcAft>
                <a:spcPts val="1800"/>
              </a:spcAft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A Pizzeria FEUP nasceu da paixão por pizza de boa qualidade para entregar em casa.</a:t>
            </a:r>
            <a:endParaRPr lang="pt-PT" sz="1400" b="0" dirty="0">
              <a:effectLst/>
            </a:endParaRPr>
          </a:p>
          <a:p>
            <a:pPr marL="2603500" marR="2603500" algn="ctr" rtl="0">
              <a:spcBef>
                <a:spcPts val="800"/>
              </a:spcBef>
              <a:spcAft>
                <a:spcPts val="1800"/>
              </a:spcAft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Uma marca jovem, bem-disposta e deliciosa, que vai entregar na tua casa a melhor pizza da cidade e arredores.</a:t>
            </a:r>
            <a:endParaRPr lang="pt-PT" sz="1400" b="0" dirty="0">
              <a:effectLst/>
            </a:endParaRPr>
          </a:p>
          <a:p>
            <a:pPr marL="2603500" marR="2603500" algn="ctr" rtl="0">
              <a:spcBef>
                <a:spcPts val="800"/>
              </a:spcBef>
              <a:spcAft>
                <a:spcPts val="1800"/>
              </a:spcAft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Tudo o que fazemos, os produtos que utilizamos e preocupação com o modo como entregamos as nossas pizzas pretendem oferecer qualidade a todos os nossos clientes.</a:t>
            </a:r>
            <a:endParaRPr lang="pt-PT" sz="1400" b="0" dirty="0">
              <a:effectLst/>
            </a:endParaRPr>
          </a:p>
          <a:p>
            <a:pPr marL="2603500" marR="2603500" algn="ctr" rtl="0">
              <a:spcBef>
                <a:spcPts val="800"/>
              </a:spcBef>
              <a:spcAft>
                <a:spcPts val="1800"/>
              </a:spcAft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É por isso que escolhemos utilizar o máximo de produtos locais, fazemos a nossa própria massa e utilizamos apenas scooters elétricas para as nossas entregas.</a:t>
            </a:r>
            <a:endParaRPr lang="pt-PT" sz="1400" b="0" dirty="0">
              <a:effectLst/>
            </a:endParaRPr>
          </a:p>
          <a:p>
            <a:pPr marL="2603500" marR="2603500" algn="ctr" rtl="0">
              <a:spcBef>
                <a:spcPts val="800"/>
              </a:spcBef>
              <a:spcAft>
                <a:spcPts val="2600"/>
              </a:spcAft>
            </a:pP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Montserrat" panose="00000500000000000000" pitchFamily="2" charset="0"/>
              </a:rPr>
              <a:t>Convidamos-te a descobrir o sabor inesquecível de uma boa pizza com entrega em casa.</a:t>
            </a:r>
            <a:endParaRPr lang="pt-PT" sz="1400" b="0" dirty="0">
              <a:effectLst/>
            </a:endParaRPr>
          </a:p>
          <a:p>
            <a:br>
              <a:rPr lang="pt-PT" b="0" dirty="0">
                <a:effectLst/>
              </a:rPr>
            </a:br>
            <a:endParaRPr lang="pt-PT" dirty="0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695F9FE0-C7B3-4E9A-91FA-44FA89287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447" y="7516354"/>
            <a:ext cx="4545806" cy="24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A8DAF4F5-D80E-4913-8BE9-0A719C86006F}"/>
              </a:ext>
            </a:extLst>
          </p:cNvPr>
          <p:cNvSpPr/>
          <p:nvPr/>
        </p:nvSpPr>
        <p:spPr>
          <a:xfrm>
            <a:off x="4927762" y="3453016"/>
            <a:ext cx="2693637" cy="495975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1B248FF0-B7D2-48EA-8E14-094B333F00CF}"/>
              </a:ext>
            </a:extLst>
          </p:cNvPr>
          <p:cNvSpPr/>
          <p:nvPr/>
        </p:nvSpPr>
        <p:spPr>
          <a:xfrm>
            <a:off x="1543049" y="3948991"/>
            <a:ext cx="9418131" cy="3322255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B047DAD-44F4-4D5C-8A4D-0A37D174CD91}"/>
              </a:ext>
            </a:extLst>
          </p:cNvPr>
          <p:cNvSpPr/>
          <p:nvPr/>
        </p:nvSpPr>
        <p:spPr>
          <a:xfrm>
            <a:off x="3695700" y="7301900"/>
            <a:ext cx="5143500" cy="2925489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6A3397A9-62DA-47C9-B6D1-711105C481CB}"/>
              </a:ext>
            </a:extLst>
          </p:cNvPr>
          <p:cNvCxnSpPr>
            <a:cxnSpLocks/>
          </p:cNvCxnSpPr>
          <p:nvPr/>
        </p:nvCxnSpPr>
        <p:spPr>
          <a:xfrm flipH="1" flipV="1">
            <a:off x="8839200" y="8437380"/>
            <a:ext cx="1883342" cy="6439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763D3C98-3048-4D2D-9C06-4931323A73CA}"/>
              </a:ext>
            </a:extLst>
          </p:cNvPr>
          <p:cNvCxnSpPr>
            <a:cxnSpLocks/>
          </p:cNvCxnSpPr>
          <p:nvPr/>
        </p:nvCxnSpPr>
        <p:spPr>
          <a:xfrm flipH="1" flipV="1">
            <a:off x="10961180" y="5483424"/>
            <a:ext cx="1883342" cy="6439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xão reta unidirecional 29">
            <a:extLst>
              <a:ext uri="{FF2B5EF4-FFF2-40B4-BE49-F238E27FC236}">
                <a16:creationId xmlns:a16="http://schemas.microsoft.com/office/drawing/2014/main" id="{AC97DC2C-75D1-430C-AC3B-02B49D32E0A6}"/>
              </a:ext>
            </a:extLst>
          </p:cNvPr>
          <p:cNvCxnSpPr>
            <a:cxnSpLocks/>
          </p:cNvCxnSpPr>
          <p:nvPr/>
        </p:nvCxnSpPr>
        <p:spPr>
          <a:xfrm>
            <a:off x="-819150" y="2784456"/>
            <a:ext cx="5746913" cy="8739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ângulo 32">
            <a:extLst>
              <a:ext uri="{FF2B5EF4-FFF2-40B4-BE49-F238E27FC236}">
                <a16:creationId xmlns:a16="http://schemas.microsoft.com/office/drawing/2014/main" id="{01CFC51D-3242-4466-A929-DA807AE883D3}"/>
              </a:ext>
            </a:extLst>
          </p:cNvPr>
          <p:cNvSpPr/>
          <p:nvPr/>
        </p:nvSpPr>
        <p:spPr>
          <a:xfrm>
            <a:off x="12844522" y="5557179"/>
            <a:ext cx="3181965" cy="130082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46A0BB7C-26D3-4526-868B-C8B2FE3C521C}"/>
              </a:ext>
            </a:extLst>
          </p:cNvPr>
          <p:cNvSpPr/>
          <p:nvPr/>
        </p:nvSpPr>
        <p:spPr>
          <a:xfrm>
            <a:off x="10722542" y="8398711"/>
            <a:ext cx="3181965" cy="130082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FFE116D2-A758-40C3-B8AD-2973172B68E9}"/>
              </a:ext>
            </a:extLst>
          </p:cNvPr>
          <p:cNvSpPr/>
          <p:nvPr/>
        </p:nvSpPr>
        <p:spPr>
          <a:xfrm>
            <a:off x="-4001115" y="2224234"/>
            <a:ext cx="3181965" cy="130082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3696A250-E740-427F-AF33-582A5652015D}"/>
              </a:ext>
            </a:extLst>
          </p:cNvPr>
          <p:cNvSpPr txBox="1"/>
          <p:nvPr/>
        </p:nvSpPr>
        <p:spPr>
          <a:xfrm>
            <a:off x="-4284807" y="2432429"/>
            <a:ext cx="34656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#303030</a:t>
            </a:r>
            <a:endParaRPr lang="pt-PT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C01832FD-634E-4F23-97E4-B123BC04E140}"/>
              </a:ext>
            </a:extLst>
          </p:cNvPr>
          <p:cNvSpPr txBox="1"/>
          <p:nvPr/>
        </p:nvSpPr>
        <p:spPr>
          <a:xfrm>
            <a:off x="12511020" y="5792092"/>
            <a:ext cx="37763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#858585</a:t>
            </a:r>
            <a:endParaRPr lang="pt-PT" dirty="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9AFEDB0-20EF-4051-A0E3-367AFBCCE8BE}"/>
              </a:ext>
            </a:extLst>
          </p:cNvPr>
          <p:cNvSpPr txBox="1"/>
          <p:nvPr/>
        </p:nvSpPr>
        <p:spPr>
          <a:xfrm>
            <a:off x="10563219" y="8603624"/>
            <a:ext cx="31819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display: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block</a:t>
            </a:r>
            <a:endParaRPr lang="en-US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margin-left: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auto</a:t>
            </a:r>
            <a:endParaRPr lang="en-US" dirty="0"/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margin-right: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auto</a:t>
            </a:r>
            <a:endParaRPr lang="pt-PT" dirty="0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9085EC5-7EB7-4B1A-A12F-5C74829BB7D3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850676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0FA3135-27CF-4D26-916C-BCCD88152713}"/>
              </a:ext>
            </a:extLst>
          </p:cNvPr>
          <p:cNvSpPr/>
          <p:nvPr/>
        </p:nvSpPr>
        <p:spPr>
          <a:xfrm>
            <a:off x="0" y="262759"/>
            <a:ext cx="12192000" cy="1166648"/>
          </a:xfrm>
          <a:prstGeom prst="rect">
            <a:avLst/>
          </a:prstGeom>
          <a:solidFill>
            <a:srgbClr val="640000"/>
          </a:solidFill>
          <a:ln>
            <a:solidFill>
              <a:srgbClr val="6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78E7494-797E-47B7-97DE-48B5299E4FE8}"/>
              </a:ext>
            </a:extLst>
          </p:cNvPr>
          <p:cNvSpPr txBox="1"/>
          <p:nvPr/>
        </p:nvSpPr>
        <p:spPr>
          <a:xfrm>
            <a:off x="0" y="262759"/>
            <a:ext cx="121920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6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PT" sz="66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Tema</a:t>
            </a:r>
            <a:endParaRPr lang="pt-PT" sz="1100" b="0" dirty="0">
              <a:effectLst/>
            </a:endParaRPr>
          </a:p>
          <a:p>
            <a:br>
              <a:rPr lang="pt-PT" sz="1050" dirty="0"/>
            </a:br>
            <a:endParaRPr lang="pt-PT" sz="105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535E8F3-0118-4BB5-A51E-25FCDF1D7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900" y="4828009"/>
            <a:ext cx="1691247" cy="152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17DA5-C851-4D26-BBA6-D28EB6571589}"/>
              </a:ext>
            </a:extLst>
          </p:cNvPr>
          <p:cNvSpPr txBox="1"/>
          <p:nvPr/>
        </p:nvSpPr>
        <p:spPr>
          <a:xfrm>
            <a:off x="346841" y="1966308"/>
            <a:ext cx="114983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 tema escolhido para site dinâmico a desenvolver no âmbito da Unidade Curricular Sistemas de Informação Empresariais foi uma Pizzeria que faz entregas ao domicílio. </a:t>
            </a:r>
            <a:endParaRPr lang="pt-PT" sz="20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br>
              <a:rPr lang="pt-PT" sz="2000" b="0" dirty="0">
                <a:effectLst/>
              </a:rPr>
            </a:b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 cliente, a partir do website, pode escolher que pizzas quer encomendar e também lhe é dada a possibilidade de adicionar ingredientes extra. Para além disso o cliente pode ainda aceder a uma página onde pode visualizar encomendas já feitas e alterar configurações da sua conta.</a:t>
            </a:r>
            <a:endParaRPr lang="pt-PT" sz="20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br>
              <a:rPr lang="pt-PT" sz="2000" b="0" dirty="0">
                <a:effectLst/>
              </a:rPr>
            </a:b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 administrador para além de desempenhar o papel de cliente, possui outras funcionalidades como: requisição de estatísticas, atualização da base de dados, e ver encomendas.</a:t>
            </a:r>
            <a:endParaRPr lang="pt-PT" sz="2000" b="0" dirty="0">
              <a:effectLst/>
            </a:endParaRPr>
          </a:p>
          <a:p>
            <a:br>
              <a:rPr lang="pt-PT" b="0" dirty="0">
                <a:effectLst/>
              </a:rPr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09237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b="1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b="1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526002"/>
            <a:ext cx="12192000" cy="77677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-1" y="14293765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2">
            <a:extLst>
              <a:ext uri="{FF2B5EF4-FFF2-40B4-BE49-F238E27FC236}">
                <a16:creationId xmlns:a16="http://schemas.microsoft.com/office/drawing/2014/main" id="{42892A1B-8B4A-4809-85E9-8085531E0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" t="18463" r="-1393" b="33329"/>
          <a:stretch/>
        </p:blipFill>
        <p:spPr bwMode="auto">
          <a:xfrm>
            <a:off x="-1" y="1085170"/>
            <a:ext cx="12344395" cy="215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AF15FAFE-EF21-431B-9D55-B69FEE59E322}"/>
              </a:ext>
            </a:extLst>
          </p:cNvPr>
          <p:cNvSpPr txBox="1"/>
          <p:nvPr/>
        </p:nvSpPr>
        <p:spPr>
          <a:xfrm>
            <a:off x="-1" y="1827865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LOGIN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E108112-4FCF-486F-81A2-DDCC93F03687}"/>
              </a:ext>
            </a:extLst>
          </p:cNvPr>
          <p:cNvSpPr txBox="1"/>
          <p:nvPr/>
        </p:nvSpPr>
        <p:spPr>
          <a:xfrm>
            <a:off x="711994" y="3551580"/>
            <a:ext cx="6172200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INICIAR SESSÃO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i="0" u="none" strike="noStrike" dirty="0">
              <a:solidFill>
                <a:srgbClr val="990000"/>
              </a:solidFill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Nome de utilizador *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dirty="0">
              <a:solidFill>
                <a:srgbClr val="990000"/>
              </a:solidFill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b="0" dirty="0">
              <a:solidFill>
                <a:srgbClr val="990000"/>
              </a:solidFill>
              <a:effectLst/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dirty="0">
              <a:solidFill>
                <a:srgbClr val="990000"/>
              </a:solidFill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500" b="0" dirty="0">
              <a:solidFill>
                <a:srgbClr val="990000"/>
              </a:solidFill>
              <a:effectLst/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</a:t>
            </a:r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enha*</a:t>
            </a:r>
            <a:endParaRPr lang="pt-PT" sz="1400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98CB4527-2A38-4D21-9EE1-3DA47044BF22}"/>
              </a:ext>
            </a:extLst>
          </p:cNvPr>
          <p:cNvSpPr/>
          <p:nvPr/>
        </p:nvSpPr>
        <p:spPr>
          <a:xfrm>
            <a:off x="754393" y="4448534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99B7D604-D4E2-4967-8935-CA06C31EAE5E}"/>
              </a:ext>
            </a:extLst>
          </p:cNvPr>
          <p:cNvSpPr/>
          <p:nvPr/>
        </p:nvSpPr>
        <p:spPr>
          <a:xfrm>
            <a:off x="754393" y="5321205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0F7D2E4-9C0C-46AE-8817-CA1A034ED081}"/>
              </a:ext>
            </a:extLst>
          </p:cNvPr>
          <p:cNvGrpSpPr/>
          <p:nvPr/>
        </p:nvGrpSpPr>
        <p:grpSpPr>
          <a:xfrm>
            <a:off x="754393" y="5894592"/>
            <a:ext cx="2147453" cy="514818"/>
            <a:chOff x="5872684" y="9823857"/>
            <a:chExt cx="2147453" cy="514818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0C9A8E7F-6BC8-4A1B-BC49-A7754A3AECED}"/>
                </a:ext>
              </a:extLst>
            </p:cNvPr>
            <p:cNvSpPr/>
            <p:nvPr/>
          </p:nvSpPr>
          <p:spPr>
            <a:xfrm>
              <a:off x="5872684" y="9823857"/>
              <a:ext cx="2147453" cy="514818"/>
            </a:xfrm>
            <a:prstGeom prst="rect">
              <a:avLst/>
            </a:prstGeom>
            <a:solidFill>
              <a:srgbClr val="7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88AC575C-2CDD-4C4E-A51D-FB7A5C4F9D8D}"/>
                </a:ext>
              </a:extLst>
            </p:cNvPr>
            <p:cNvSpPr txBox="1"/>
            <p:nvPr/>
          </p:nvSpPr>
          <p:spPr>
            <a:xfrm>
              <a:off x="5872684" y="9921151"/>
              <a:ext cx="202770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INICIAR SESSÃO</a:t>
              </a:r>
            </a:p>
          </p:txBody>
        </p:sp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E9CE859D-39E7-43AF-9F19-3C9A7F9ED809}"/>
              </a:ext>
            </a:extLst>
          </p:cNvPr>
          <p:cNvSpPr txBox="1"/>
          <p:nvPr/>
        </p:nvSpPr>
        <p:spPr>
          <a:xfrm>
            <a:off x="711994" y="6818073"/>
            <a:ext cx="6172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b="1" dirty="0">
                <a:solidFill>
                  <a:srgbClr val="990000"/>
                </a:solidFill>
                <a:latin typeface="Montserrat" panose="00000500000000000000" pitchFamily="2" charset="0"/>
              </a:rPr>
              <a:t>REGISTAR NOVA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i="0" u="none" strike="noStrike" dirty="0">
              <a:solidFill>
                <a:srgbClr val="990000"/>
              </a:solidFill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Nome*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dirty="0">
              <a:solidFill>
                <a:srgbClr val="990000"/>
              </a:solidFill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b="0" dirty="0">
              <a:solidFill>
                <a:srgbClr val="990000"/>
              </a:solidFill>
              <a:effectLst/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b="0" dirty="0">
              <a:solidFill>
                <a:srgbClr val="990000"/>
              </a:solidFill>
              <a:effectLst/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Nome de utilizador*</a:t>
            </a:r>
            <a:br>
              <a:rPr lang="pt-PT" dirty="0"/>
            </a:br>
            <a:endParaRPr lang="pt-PT" dirty="0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A3830662-99E8-407A-B88E-1B80692A6C08}"/>
              </a:ext>
            </a:extLst>
          </p:cNvPr>
          <p:cNvSpPr/>
          <p:nvPr/>
        </p:nvSpPr>
        <p:spPr>
          <a:xfrm>
            <a:off x="769879" y="7624883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73D50466-A34C-478B-ADD3-BFA1F8FC9415}"/>
              </a:ext>
            </a:extLst>
          </p:cNvPr>
          <p:cNvSpPr/>
          <p:nvPr/>
        </p:nvSpPr>
        <p:spPr>
          <a:xfrm>
            <a:off x="754393" y="8555737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F4F1A9E1-C4EC-4256-85E4-CBF551D316FC}"/>
              </a:ext>
            </a:extLst>
          </p:cNvPr>
          <p:cNvSpPr/>
          <p:nvPr/>
        </p:nvSpPr>
        <p:spPr>
          <a:xfrm>
            <a:off x="769879" y="9477314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7AC4A54-F952-4084-A972-FB1AEC747013}"/>
              </a:ext>
            </a:extLst>
          </p:cNvPr>
          <p:cNvSpPr txBox="1"/>
          <p:nvPr/>
        </p:nvSpPr>
        <p:spPr>
          <a:xfrm>
            <a:off x="711994" y="9108539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Endereço de email*</a:t>
            </a:r>
            <a:endParaRPr lang="pt-PT" sz="1400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3229E240-8BFD-4A89-9AAD-E41BD7111D44}"/>
              </a:ext>
            </a:extLst>
          </p:cNvPr>
          <p:cNvSpPr/>
          <p:nvPr/>
        </p:nvSpPr>
        <p:spPr>
          <a:xfrm>
            <a:off x="754393" y="10408454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9D131CB-9ACB-461D-A905-9CB660E1D98F}"/>
              </a:ext>
            </a:extLst>
          </p:cNvPr>
          <p:cNvSpPr txBox="1"/>
          <p:nvPr/>
        </p:nvSpPr>
        <p:spPr>
          <a:xfrm>
            <a:off x="696508" y="10039679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Morada*</a:t>
            </a:r>
            <a:endParaRPr lang="pt-PT" sz="1400" dirty="0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92919E8E-3EF1-43A4-8B59-6A8CD4547B4C}"/>
              </a:ext>
            </a:extLst>
          </p:cNvPr>
          <p:cNvSpPr/>
          <p:nvPr/>
        </p:nvSpPr>
        <p:spPr>
          <a:xfrm>
            <a:off x="769879" y="11291516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2B6D0D40-B21B-4DF0-8BEF-6CC470CEF70F}"/>
              </a:ext>
            </a:extLst>
          </p:cNvPr>
          <p:cNvSpPr txBox="1"/>
          <p:nvPr/>
        </p:nvSpPr>
        <p:spPr>
          <a:xfrm>
            <a:off x="711994" y="10922741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Telefone</a:t>
            </a:r>
            <a:endParaRPr lang="pt-PT" sz="1400" dirty="0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93B92188-F391-4570-83DD-5D3614B9B632}"/>
              </a:ext>
            </a:extLst>
          </p:cNvPr>
          <p:cNvSpPr/>
          <p:nvPr/>
        </p:nvSpPr>
        <p:spPr>
          <a:xfrm>
            <a:off x="754393" y="12168639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ACE259EB-166E-4A4E-87E8-C45AD76B60FB}"/>
              </a:ext>
            </a:extLst>
          </p:cNvPr>
          <p:cNvSpPr txBox="1"/>
          <p:nvPr/>
        </p:nvSpPr>
        <p:spPr>
          <a:xfrm>
            <a:off x="696508" y="11799864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Senha*</a:t>
            </a:r>
            <a:endParaRPr lang="pt-PT" sz="1400" dirty="0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C7EC633F-E601-4C83-9F1A-C96BB11F2439}"/>
              </a:ext>
            </a:extLst>
          </p:cNvPr>
          <p:cNvSpPr/>
          <p:nvPr/>
        </p:nvSpPr>
        <p:spPr>
          <a:xfrm>
            <a:off x="754393" y="13059213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0789CD0A-925B-4521-8627-46E01957E18E}"/>
              </a:ext>
            </a:extLst>
          </p:cNvPr>
          <p:cNvSpPr txBox="1"/>
          <p:nvPr/>
        </p:nvSpPr>
        <p:spPr>
          <a:xfrm>
            <a:off x="696508" y="12690438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Confirme a senha*</a:t>
            </a:r>
            <a:endParaRPr lang="pt-PT" sz="1400" dirty="0"/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2256B25D-9506-4DF5-9905-8102BFD70D9A}"/>
              </a:ext>
            </a:extLst>
          </p:cNvPr>
          <p:cNvGrpSpPr/>
          <p:nvPr/>
        </p:nvGrpSpPr>
        <p:grpSpPr>
          <a:xfrm>
            <a:off x="754393" y="13581012"/>
            <a:ext cx="2147453" cy="514818"/>
            <a:chOff x="5872684" y="9823857"/>
            <a:chExt cx="2147453" cy="514818"/>
          </a:xfrm>
        </p:grpSpPr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8D526AC6-A1D5-4E58-BB92-7FC640EB9A45}"/>
                </a:ext>
              </a:extLst>
            </p:cNvPr>
            <p:cNvSpPr/>
            <p:nvPr/>
          </p:nvSpPr>
          <p:spPr>
            <a:xfrm>
              <a:off x="5872684" y="9823857"/>
              <a:ext cx="2147453" cy="514818"/>
            </a:xfrm>
            <a:prstGeom prst="rect">
              <a:avLst/>
            </a:prstGeom>
            <a:solidFill>
              <a:srgbClr val="7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A45A1BA4-E4BB-44CF-A582-5B41118CDE29}"/>
                </a:ext>
              </a:extLst>
            </p:cNvPr>
            <p:cNvSpPr txBox="1"/>
            <p:nvPr/>
          </p:nvSpPr>
          <p:spPr>
            <a:xfrm>
              <a:off x="5872684" y="9921151"/>
              <a:ext cx="202770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REGISTAR</a:t>
              </a:r>
            </a:p>
          </p:txBody>
        </p: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09810F6-9C5C-484E-B6D3-B95B4D24C053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3190457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b="1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b="1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526002"/>
            <a:ext cx="12192000" cy="77677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-1" y="14293765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2">
            <a:extLst>
              <a:ext uri="{FF2B5EF4-FFF2-40B4-BE49-F238E27FC236}">
                <a16:creationId xmlns:a16="http://schemas.microsoft.com/office/drawing/2014/main" id="{42892A1B-8B4A-4809-85E9-8085531E0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" t="18463" r="-1393" b="33329"/>
          <a:stretch/>
        </p:blipFill>
        <p:spPr bwMode="auto">
          <a:xfrm>
            <a:off x="-1" y="1085170"/>
            <a:ext cx="12344395" cy="215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AF15FAFE-EF21-431B-9D55-B69FEE59E322}"/>
              </a:ext>
            </a:extLst>
          </p:cNvPr>
          <p:cNvSpPr txBox="1"/>
          <p:nvPr/>
        </p:nvSpPr>
        <p:spPr>
          <a:xfrm>
            <a:off x="-1" y="1827865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LOGIN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E108112-4FCF-486F-81A2-DDCC93F03687}"/>
              </a:ext>
            </a:extLst>
          </p:cNvPr>
          <p:cNvSpPr txBox="1"/>
          <p:nvPr/>
        </p:nvSpPr>
        <p:spPr>
          <a:xfrm>
            <a:off x="711994" y="3551580"/>
            <a:ext cx="6172200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INICIAR SESSÃO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i="0" u="none" strike="noStrike" dirty="0">
              <a:solidFill>
                <a:srgbClr val="990000"/>
              </a:solidFill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Nome de utilizador*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dirty="0">
              <a:solidFill>
                <a:srgbClr val="990000"/>
              </a:solidFill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b="0" dirty="0">
              <a:solidFill>
                <a:srgbClr val="990000"/>
              </a:solidFill>
              <a:effectLst/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dirty="0">
              <a:solidFill>
                <a:srgbClr val="990000"/>
              </a:solidFill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500" b="0" dirty="0">
              <a:solidFill>
                <a:srgbClr val="990000"/>
              </a:solidFill>
              <a:effectLst/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</a:t>
            </a:r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enha*</a:t>
            </a:r>
            <a:endParaRPr lang="pt-PT" sz="1400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98CB4527-2A38-4D21-9EE1-3DA47044BF22}"/>
              </a:ext>
            </a:extLst>
          </p:cNvPr>
          <p:cNvSpPr/>
          <p:nvPr/>
        </p:nvSpPr>
        <p:spPr>
          <a:xfrm>
            <a:off x="754393" y="4448534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99B7D604-D4E2-4967-8935-CA06C31EAE5E}"/>
              </a:ext>
            </a:extLst>
          </p:cNvPr>
          <p:cNvSpPr/>
          <p:nvPr/>
        </p:nvSpPr>
        <p:spPr>
          <a:xfrm>
            <a:off x="754393" y="5321205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0F7D2E4-9C0C-46AE-8817-CA1A034ED081}"/>
              </a:ext>
            </a:extLst>
          </p:cNvPr>
          <p:cNvGrpSpPr/>
          <p:nvPr/>
        </p:nvGrpSpPr>
        <p:grpSpPr>
          <a:xfrm>
            <a:off x="754393" y="5894592"/>
            <a:ext cx="2147453" cy="514818"/>
            <a:chOff x="5872684" y="9823857"/>
            <a:chExt cx="2147453" cy="514818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0C9A8E7F-6BC8-4A1B-BC49-A7754A3AECED}"/>
                </a:ext>
              </a:extLst>
            </p:cNvPr>
            <p:cNvSpPr/>
            <p:nvPr/>
          </p:nvSpPr>
          <p:spPr>
            <a:xfrm>
              <a:off x="5872684" y="9823857"/>
              <a:ext cx="2147453" cy="514818"/>
            </a:xfrm>
            <a:prstGeom prst="rect">
              <a:avLst/>
            </a:prstGeom>
            <a:solidFill>
              <a:srgbClr val="7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88AC575C-2CDD-4C4E-A51D-FB7A5C4F9D8D}"/>
                </a:ext>
              </a:extLst>
            </p:cNvPr>
            <p:cNvSpPr txBox="1"/>
            <p:nvPr/>
          </p:nvSpPr>
          <p:spPr>
            <a:xfrm>
              <a:off x="5872684" y="9921151"/>
              <a:ext cx="202770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INICIAR SESSÃO</a:t>
              </a:r>
            </a:p>
          </p:txBody>
        </p:sp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E9CE859D-39E7-43AF-9F19-3C9A7F9ED809}"/>
              </a:ext>
            </a:extLst>
          </p:cNvPr>
          <p:cNvSpPr txBox="1"/>
          <p:nvPr/>
        </p:nvSpPr>
        <p:spPr>
          <a:xfrm>
            <a:off x="711994" y="6818073"/>
            <a:ext cx="6172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b="1" dirty="0">
                <a:solidFill>
                  <a:srgbClr val="990000"/>
                </a:solidFill>
                <a:latin typeface="Montserrat" panose="00000500000000000000" pitchFamily="2" charset="0"/>
              </a:rPr>
              <a:t>REGISTAR NOVA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i="0" u="none" strike="noStrike" dirty="0">
              <a:solidFill>
                <a:srgbClr val="990000"/>
              </a:solidFill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Nome*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dirty="0">
              <a:solidFill>
                <a:srgbClr val="990000"/>
              </a:solidFill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b="0" dirty="0">
              <a:solidFill>
                <a:srgbClr val="990000"/>
              </a:solidFill>
              <a:effectLst/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b="0" dirty="0">
              <a:solidFill>
                <a:srgbClr val="990000"/>
              </a:solidFill>
              <a:effectLst/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Nome de utilizador*</a:t>
            </a:r>
            <a:br>
              <a:rPr lang="pt-PT" dirty="0"/>
            </a:br>
            <a:endParaRPr lang="pt-PT" dirty="0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A3830662-99E8-407A-B88E-1B80692A6C08}"/>
              </a:ext>
            </a:extLst>
          </p:cNvPr>
          <p:cNvSpPr/>
          <p:nvPr/>
        </p:nvSpPr>
        <p:spPr>
          <a:xfrm>
            <a:off x="769879" y="7624883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73D50466-A34C-478B-ADD3-BFA1F8FC9415}"/>
              </a:ext>
            </a:extLst>
          </p:cNvPr>
          <p:cNvSpPr/>
          <p:nvPr/>
        </p:nvSpPr>
        <p:spPr>
          <a:xfrm>
            <a:off x="754393" y="8555737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F4F1A9E1-C4EC-4256-85E4-CBF551D316FC}"/>
              </a:ext>
            </a:extLst>
          </p:cNvPr>
          <p:cNvSpPr/>
          <p:nvPr/>
        </p:nvSpPr>
        <p:spPr>
          <a:xfrm>
            <a:off x="769879" y="9477314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7AC4A54-F952-4084-A972-FB1AEC747013}"/>
              </a:ext>
            </a:extLst>
          </p:cNvPr>
          <p:cNvSpPr txBox="1"/>
          <p:nvPr/>
        </p:nvSpPr>
        <p:spPr>
          <a:xfrm>
            <a:off x="711994" y="9108539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Endereço de email*</a:t>
            </a:r>
            <a:endParaRPr lang="pt-PT" sz="1400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3229E240-8BFD-4A89-9AAD-E41BD7111D44}"/>
              </a:ext>
            </a:extLst>
          </p:cNvPr>
          <p:cNvSpPr/>
          <p:nvPr/>
        </p:nvSpPr>
        <p:spPr>
          <a:xfrm>
            <a:off x="754393" y="10408454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9D131CB-9ACB-461D-A905-9CB660E1D98F}"/>
              </a:ext>
            </a:extLst>
          </p:cNvPr>
          <p:cNvSpPr txBox="1"/>
          <p:nvPr/>
        </p:nvSpPr>
        <p:spPr>
          <a:xfrm>
            <a:off x="696508" y="10039679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Morada*</a:t>
            </a:r>
            <a:endParaRPr lang="pt-PT" sz="1400" dirty="0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92919E8E-3EF1-43A4-8B59-6A8CD4547B4C}"/>
              </a:ext>
            </a:extLst>
          </p:cNvPr>
          <p:cNvSpPr/>
          <p:nvPr/>
        </p:nvSpPr>
        <p:spPr>
          <a:xfrm>
            <a:off x="769879" y="11291516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2B6D0D40-B21B-4DF0-8BEF-6CC470CEF70F}"/>
              </a:ext>
            </a:extLst>
          </p:cNvPr>
          <p:cNvSpPr txBox="1"/>
          <p:nvPr/>
        </p:nvSpPr>
        <p:spPr>
          <a:xfrm>
            <a:off x="711994" y="10922741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Telefone</a:t>
            </a:r>
            <a:endParaRPr lang="pt-PT" sz="1400" dirty="0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93B92188-F391-4570-83DD-5D3614B9B632}"/>
              </a:ext>
            </a:extLst>
          </p:cNvPr>
          <p:cNvSpPr/>
          <p:nvPr/>
        </p:nvSpPr>
        <p:spPr>
          <a:xfrm>
            <a:off x="754393" y="12168639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ACE259EB-166E-4A4E-87E8-C45AD76B60FB}"/>
              </a:ext>
            </a:extLst>
          </p:cNvPr>
          <p:cNvSpPr txBox="1"/>
          <p:nvPr/>
        </p:nvSpPr>
        <p:spPr>
          <a:xfrm>
            <a:off x="696508" y="11799864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Senha*</a:t>
            </a:r>
            <a:endParaRPr lang="pt-PT" sz="1400" dirty="0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C7EC633F-E601-4C83-9F1A-C96BB11F2439}"/>
              </a:ext>
            </a:extLst>
          </p:cNvPr>
          <p:cNvSpPr/>
          <p:nvPr/>
        </p:nvSpPr>
        <p:spPr>
          <a:xfrm>
            <a:off x="754393" y="13059213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0789CD0A-925B-4521-8627-46E01957E18E}"/>
              </a:ext>
            </a:extLst>
          </p:cNvPr>
          <p:cNvSpPr txBox="1"/>
          <p:nvPr/>
        </p:nvSpPr>
        <p:spPr>
          <a:xfrm>
            <a:off x="696508" y="12690438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Confirme a senha*</a:t>
            </a:r>
            <a:endParaRPr lang="pt-PT" sz="1400" dirty="0"/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2256B25D-9506-4DF5-9905-8102BFD70D9A}"/>
              </a:ext>
            </a:extLst>
          </p:cNvPr>
          <p:cNvGrpSpPr/>
          <p:nvPr/>
        </p:nvGrpSpPr>
        <p:grpSpPr>
          <a:xfrm>
            <a:off x="754393" y="13581012"/>
            <a:ext cx="2147453" cy="514818"/>
            <a:chOff x="5872684" y="9823857"/>
            <a:chExt cx="2147453" cy="514818"/>
          </a:xfrm>
        </p:grpSpPr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8D526AC6-A1D5-4E58-BB92-7FC640EB9A45}"/>
                </a:ext>
              </a:extLst>
            </p:cNvPr>
            <p:cNvSpPr/>
            <p:nvPr/>
          </p:nvSpPr>
          <p:spPr>
            <a:xfrm>
              <a:off x="5872684" y="9823857"/>
              <a:ext cx="2147453" cy="514818"/>
            </a:xfrm>
            <a:prstGeom prst="rect">
              <a:avLst/>
            </a:prstGeom>
            <a:solidFill>
              <a:srgbClr val="7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A45A1BA4-E4BB-44CF-A582-5B41118CDE29}"/>
                </a:ext>
              </a:extLst>
            </p:cNvPr>
            <p:cNvSpPr txBox="1"/>
            <p:nvPr/>
          </p:nvSpPr>
          <p:spPr>
            <a:xfrm>
              <a:off x="5872684" y="9921151"/>
              <a:ext cx="202770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REGISTAR</a:t>
              </a:r>
            </a:p>
          </p:txBody>
        </p:sp>
      </p:grp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0F2DAB23-1CE8-4997-B704-FDB442EB645B}"/>
              </a:ext>
            </a:extLst>
          </p:cNvPr>
          <p:cNvSpPr/>
          <p:nvPr/>
        </p:nvSpPr>
        <p:spPr>
          <a:xfrm>
            <a:off x="11340474" y="507647"/>
            <a:ext cx="689600" cy="299866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8E8544E1-7AE3-41A7-B1D0-C05CAC8917F7}"/>
              </a:ext>
            </a:extLst>
          </p:cNvPr>
          <p:cNvSpPr/>
          <p:nvPr/>
        </p:nvSpPr>
        <p:spPr>
          <a:xfrm>
            <a:off x="729534" y="3524988"/>
            <a:ext cx="2172312" cy="454093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FB9BCC96-37D1-4E0E-A62D-E1D5EBC25BAE}"/>
              </a:ext>
            </a:extLst>
          </p:cNvPr>
          <p:cNvSpPr/>
          <p:nvPr/>
        </p:nvSpPr>
        <p:spPr>
          <a:xfrm>
            <a:off x="769878" y="6782592"/>
            <a:ext cx="3116321" cy="454093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C7261DB0-742F-4ECD-8D42-D71FD08BE059}"/>
              </a:ext>
            </a:extLst>
          </p:cNvPr>
          <p:cNvSpPr/>
          <p:nvPr/>
        </p:nvSpPr>
        <p:spPr>
          <a:xfrm>
            <a:off x="754393" y="4945493"/>
            <a:ext cx="845807" cy="454093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6" name="Conexão reta unidirecional 65">
            <a:extLst>
              <a:ext uri="{FF2B5EF4-FFF2-40B4-BE49-F238E27FC236}">
                <a16:creationId xmlns:a16="http://schemas.microsoft.com/office/drawing/2014/main" id="{94F72726-657D-423A-BF80-D78ADA1B5BAC}"/>
              </a:ext>
            </a:extLst>
          </p:cNvPr>
          <p:cNvCxnSpPr>
            <a:cxnSpLocks/>
          </p:cNvCxnSpPr>
          <p:nvPr/>
        </p:nvCxnSpPr>
        <p:spPr>
          <a:xfrm flipH="1" flipV="1">
            <a:off x="12030074" y="722272"/>
            <a:ext cx="657218" cy="241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xão reta unidirecional 66">
            <a:extLst>
              <a:ext uri="{FF2B5EF4-FFF2-40B4-BE49-F238E27FC236}">
                <a16:creationId xmlns:a16="http://schemas.microsoft.com/office/drawing/2014/main" id="{7B403D38-153A-4D1C-AAC9-88AF3B0F18C0}"/>
              </a:ext>
            </a:extLst>
          </p:cNvPr>
          <p:cNvCxnSpPr>
            <a:cxnSpLocks/>
          </p:cNvCxnSpPr>
          <p:nvPr/>
        </p:nvCxnSpPr>
        <p:spPr>
          <a:xfrm flipH="1" flipV="1">
            <a:off x="2919386" y="3685079"/>
            <a:ext cx="3252810" cy="11754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xão reta unidirecional 67">
            <a:extLst>
              <a:ext uri="{FF2B5EF4-FFF2-40B4-BE49-F238E27FC236}">
                <a16:creationId xmlns:a16="http://schemas.microsoft.com/office/drawing/2014/main" id="{E54BA34C-3CE1-415E-ABE8-AD7FF4933CD4}"/>
              </a:ext>
            </a:extLst>
          </p:cNvPr>
          <p:cNvCxnSpPr>
            <a:cxnSpLocks/>
            <a:endCxn id="58" idx="3"/>
          </p:cNvCxnSpPr>
          <p:nvPr/>
        </p:nvCxnSpPr>
        <p:spPr>
          <a:xfrm flipH="1">
            <a:off x="3886199" y="4845133"/>
            <a:ext cx="2285997" cy="21645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xão reta unidirecional 68">
            <a:extLst>
              <a:ext uri="{FF2B5EF4-FFF2-40B4-BE49-F238E27FC236}">
                <a16:creationId xmlns:a16="http://schemas.microsoft.com/office/drawing/2014/main" id="{DF38920B-D434-491D-819C-A290A5B04605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-476710" y="4555438"/>
            <a:ext cx="1231103" cy="6171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tângulo 69">
            <a:extLst>
              <a:ext uri="{FF2B5EF4-FFF2-40B4-BE49-F238E27FC236}">
                <a16:creationId xmlns:a16="http://schemas.microsoft.com/office/drawing/2014/main" id="{33F36942-A6CE-435B-BC9D-C1A4B4363E04}"/>
              </a:ext>
            </a:extLst>
          </p:cNvPr>
          <p:cNvSpPr/>
          <p:nvPr/>
        </p:nvSpPr>
        <p:spPr>
          <a:xfrm>
            <a:off x="-3429000" y="3871718"/>
            <a:ext cx="2956170" cy="107377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B5F12E76-A19F-46FC-ACD4-479CEFD048A1}"/>
              </a:ext>
            </a:extLst>
          </p:cNvPr>
          <p:cNvSpPr/>
          <p:nvPr/>
        </p:nvSpPr>
        <p:spPr>
          <a:xfrm>
            <a:off x="6166242" y="4306369"/>
            <a:ext cx="3181965" cy="130082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CFB89654-CFF6-4A6B-85F4-042800DB2C4C}"/>
              </a:ext>
            </a:extLst>
          </p:cNvPr>
          <p:cNvSpPr/>
          <p:nvPr/>
        </p:nvSpPr>
        <p:spPr>
          <a:xfrm>
            <a:off x="12685768" y="629517"/>
            <a:ext cx="3181965" cy="6614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F9CDBD4A-C5DC-43B4-A81B-9BAF60FDAC78}"/>
              </a:ext>
            </a:extLst>
          </p:cNvPr>
          <p:cNvSpPr txBox="1"/>
          <p:nvPr/>
        </p:nvSpPr>
        <p:spPr>
          <a:xfrm>
            <a:off x="12833878" y="778913"/>
            <a:ext cx="3033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b="1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text-decoration</a:t>
            </a:r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bold</a:t>
            </a:r>
            <a:endParaRPr lang="pt-PT" dirty="0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55B241ED-71B4-4FE5-B560-57A9F4871411}"/>
              </a:ext>
            </a:extLst>
          </p:cNvPr>
          <p:cNvSpPr txBox="1"/>
          <p:nvPr/>
        </p:nvSpPr>
        <p:spPr>
          <a:xfrm>
            <a:off x="5782002" y="4366198"/>
            <a:ext cx="35671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left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#660000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text-decoration: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bold</a:t>
            </a:r>
            <a:endParaRPr lang="pt-PT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D9E07D31-8645-4C45-842B-CC3B9CDD9CE8}"/>
              </a:ext>
            </a:extLst>
          </p:cNvPr>
          <p:cNvSpPr txBox="1"/>
          <p:nvPr/>
        </p:nvSpPr>
        <p:spPr>
          <a:xfrm>
            <a:off x="-3826419" y="3986869"/>
            <a:ext cx="37713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left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#660000</a:t>
            </a:r>
            <a:endParaRPr lang="pt-PT" dirty="0"/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1BAEFC55-3A26-469C-8D57-34D2B411FC0B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603940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b="1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b="1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506" name="Picture 2">
            <a:extLst>
              <a:ext uri="{FF2B5EF4-FFF2-40B4-BE49-F238E27FC236}">
                <a16:creationId xmlns:a16="http://schemas.microsoft.com/office/drawing/2014/main" id="{7C1E03D6-3070-41ED-8439-E4F3389E9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82" b="37721"/>
          <a:stretch/>
        </p:blipFill>
        <p:spPr bwMode="auto">
          <a:xfrm>
            <a:off x="0" y="1214202"/>
            <a:ext cx="12192000" cy="209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526003"/>
            <a:ext cx="12192000" cy="4064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0" y="9054721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AF15FAFE-EF21-431B-9D55-B69FEE59E322}"/>
              </a:ext>
            </a:extLst>
          </p:cNvPr>
          <p:cNvSpPr txBox="1"/>
          <p:nvPr/>
        </p:nvSpPr>
        <p:spPr>
          <a:xfrm>
            <a:off x="0" y="1844864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CARRINHO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B278EE3-2E53-4573-BFD5-3B19BB93FD0B}"/>
              </a:ext>
            </a:extLst>
          </p:cNvPr>
          <p:cNvSpPr txBox="1"/>
          <p:nvPr/>
        </p:nvSpPr>
        <p:spPr>
          <a:xfrm>
            <a:off x="1461247" y="4303221"/>
            <a:ext cx="107307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     PRODUTO </a:t>
            </a:r>
            <a:r>
              <a:rPr lang="pt-PT" dirty="0">
                <a:solidFill>
                  <a:srgbClr val="990000"/>
                </a:solidFill>
                <a:latin typeface="Montserrat" panose="00000500000000000000" pitchFamily="2" charset="0"/>
              </a:rPr>
              <a:t>                    EXTRAS</a:t>
            </a: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              PREÇO 	         QUANTIDADE 	SUBTOTAL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73282C1F-0D2E-4989-9502-94A6D52FE99D}"/>
              </a:ext>
            </a:extLst>
          </p:cNvPr>
          <p:cNvCxnSpPr>
            <a:cxnSpLocks/>
          </p:cNvCxnSpPr>
          <p:nvPr/>
        </p:nvCxnSpPr>
        <p:spPr>
          <a:xfrm>
            <a:off x="742433" y="4764886"/>
            <a:ext cx="10609730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0" name="Picture 6">
            <a:extLst>
              <a:ext uri="{FF2B5EF4-FFF2-40B4-BE49-F238E27FC236}">
                <a16:creationId xmlns:a16="http://schemas.microsoft.com/office/drawing/2014/main" id="{277CFB8F-F0AC-4C48-A39B-1E15A868B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04" y="4991503"/>
            <a:ext cx="1059282" cy="9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xão reta 32">
            <a:extLst>
              <a:ext uri="{FF2B5EF4-FFF2-40B4-BE49-F238E27FC236}">
                <a16:creationId xmlns:a16="http://schemas.microsoft.com/office/drawing/2014/main" id="{9C170E93-BEB8-48B7-A240-C02BC19ED1CA}"/>
              </a:ext>
            </a:extLst>
          </p:cNvPr>
          <p:cNvCxnSpPr>
            <a:cxnSpLocks/>
          </p:cNvCxnSpPr>
          <p:nvPr/>
        </p:nvCxnSpPr>
        <p:spPr>
          <a:xfrm>
            <a:off x="742433" y="6087180"/>
            <a:ext cx="10609730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6">
            <a:extLst>
              <a:ext uri="{FF2B5EF4-FFF2-40B4-BE49-F238E27FC236}">
                <a16:creationId xmlns:a16="http://schemas.microsoft.com/office/drawing/2014/main" id="{2CEA44DB-BFE8-43B7-A12B-5A5AB8C12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04" y="6250841"/>
            <a:ext cx="1059282" cy="9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onexão reta 36">
            <a:extLst>
              <a:ext uri="{FF2B5EF4-FFF2-40B4-BE49-F238E27FC236}">
                <a16:creationId xmlns:a16="http://schemas.microsoft.com/office/drawing/2014/main" id="{2732E7C7-0AEB-4C8B-9DAB-C55184EBD8FA}"/>
              </a:ext>
            </a:extLst>
          </p:cNvPr>
          <p:cNvCxnSpPr>
            <a:cxnSpLocks/>
          </p:cNvCxnSpPr>
          <p:nvPr/>
        </p:nvCxnSpPr>
        <p:spPr>
          <a:xfrm>
            <a:off x="742433" y="7346518"/>
            <a:ext cx="10609730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FAC45EA-C0AF-4D5B-8358-0134C088C63F}"/>
              </a:ext>
            </a:extLst>
          </p:cNvPr>
          <p:cNvSpPr txBox="1"/>
          <p:nvPr/>
        </p:nvSpPr>
        <p:spPr>
          <a:xfrm>
            <a:off x="2393386" y="5293858"/>
            <a:ext cx="2598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AI.. PEPPERONI</a:t>
            </a:r>
            <a:endParaRPr lang="pt-PT" sz="1400" dirty="0"/>
          </a:p>
        </p:txBody>
      </p:sp>
      <p:sp>
        <p:nvSpPr>
          <p:cNvPr id="18" name="Sinal de Multiplicação 17">
            <a:extLst>
              <a:ext uri="{FF2B5EF4-FFF2-40B4-BE49-F238E27FC236}">
                <a16:creationId xmlns:a16="http://schemas.microsoft.com/office/drawing/2014/main" id="{B173BAB0-87C5-4862-87C5-73B81B418AEF}"/>
              </a:ext>
            </a:extLst>
          </p:cNvPr>
          <p:cNvSpPr/>
          <p:nvPr/>
        </p:nvSpPr>
        <p:spPr>
          <a:xfrm>
            <a:off x="903098" y="5317618"/>
            <a:ext cx="255494" cy="216831"/>
          </a:xfrm>
          <a:prstGeom prst="mathMultiply">
            <a:avLst/>
          </a:prstGeom>
          <a:solidFill>
            <a:srgbClr val="640000"/>
          </a:solidFill>
          <a:ln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Sinal de Multiplicação 38">
            <a:extLst>
              <a:ext uri="{FF2B5EF4-FFF2-40B4-BE49-F238E27FC236}">
                <a16:creationId xmlns:a16="http://schemas.microsoft.com/office/drawing/2014/main" id="{2E6B42AF-BC48-40CA-BBF4-B49D96733681}"/>
              </a:ext>
            </a:extLst>
          </p:cNvPr>
          <p:cNvSpPr/>
          <p:nvPr/>
        </p:nvSpPr>
        <p:spPr>
          <a:xfrm>
            <a:off x="875781" y="6603808"/>
            <a:ext cx="255494" cy="216831"/>
          </a:xfrm>
          <a:prstGeom prst="mathMultiply">
            <a:avLst/>
          </a:prstGeom>
          <a:solidFill>
            <a:srgbClr val="640000"/>
          </a:solidFill>
          <a:ln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518DDB8-931D-4A68-A033-B5B2A16C78EA}"/>
              </a:ext>
            </a:extLst>
          </p:cNvPr>
          <p:cNvSpPr txBox="1"/>
          <p:nvPr/>
        </p:nvSpPr>
        <p:spPr>
          <a:xfrm>
            <a:off x="2393386" y="6601998"/>
            <a:ext cx="2598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AI.. PEPPERONI </a:t>
            </a:r>
            <a:endParaRPr lang="pt-PT" sz="1400" dirty="0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91E2939-214A-430C-A433-1302A77B5A82}"/>
              </a:ext>
            </a:extLst>
          </p:cNvPr>
          <p:cNvSpPr txBox="1"/>
          <p:nvPr/>
        </p:nvSpPr>
        <p:spPr>
          <a:xfrm>
            <a:off x="6232874" y="5303494"/>
            <a:ext cx="606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15€</a:t>
            </a:r>
            <a:endParaRPr lang="pt-PT" sz="1400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1796EEF-22DF-4110-AAFD-C8B682C8D8B0}"/>
              </a:ext>
            </a:extLst>
          </p:cNvPr>
          <p:cNvSpPr txBox="1"/>
          <p:nvPr/>
        </p:nvSpPr>
        <p:spPr>
          <a:xfrm>
            <a:off x="6232874" y="6601606"/>
            <a:ext cx="606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15€</a:t>
            </a:r>
            <a:endParaRPr lang="pt-PT" sz="1400" dirty="0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67150369-D43D-4705-9B93-9049FF90E150}"/>
              </a:ext>
            </a:extLst>
          </p:cNvPr>
          <p:cNvSpPr/>
          <p:nvPr/>
        </p:nvSpPr>
        <p:spPr>
          <a:xfrm>
            <a:off x="8136353" y="5286962"/>
            <a:ext cx="50986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6B406380-7C81-4815-BCB8-1EF39B8F45AD}"/>
              </a:ext>
            </a:extLst>
          </p:cNvPr>
          <p:cNvSpPr/>
          <p:nvPr/>
        </p:nvSpPr>
        <p:spPr>
          <a:xfrm>
            <a:off x="8154004" y="6566918"/>
            <a:ext cx="50986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4C2B4CCA-C1BE-4598-9AEE-F92A1DD76237}"/>
              </a:ext>
            </a:extLst>
          </p:cNvPr>
          <p:cNvSpPr txBox="1"/>
          <p:nvPr/>
        </p:nvSpPr>
        <p:spPr>
          <a:xfrm>
            <a:off x="10184438" y="5293857"/>
            <a:ext cx="606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15€</a:t>
            </a:r>
            <a:endParaRPr lang="pt-PT" sz="1400" dirty="0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45B184BE-E570-4D9B-84B6-E8AA636AC02A}"/>
              </a:ext>
            </a:extLst>
          </p:cNvPr>
          <p:cNvSpPr txBox="1"/>
          <p:nvPr/>
        </p:nvSpPr>
        <p:spPr>
          <a:xfrm>
            <a:off x="10184438" y="6600836"/>
            <a:ext cx="606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15€</a:t>
            </a:r>
            <a:endParaRPr lang="pt-PT" sz="1400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DDD17943-D42D-4707-BE63-57C74A3C551B}"/>
              </a:ext>
            </a:extLst>
          </p:cNvPr>
          <p:cNvSpPr txBox="1"/>
          <p:nvPr/>
        </p:nvSpPr>
        <p:spPr>
          <a:xfrm>
            <a:off x="7965180" y="7602725"/>
            <a:ext cx="1362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 TOTAL </a:t>
            </a:r>
            <a:endParaRPr lang="pt-PT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A1886992-6F27-41F3-BE75-567C1007B57C}"/>
              </a:ext>
            </a:extLst>
          </p:cNvPr>
          <p:cNvSpPr txBox="1"/>
          <p:nvPr/>
        </p:nvSpPr>
        <p:spPr>
          <a:xfrm>
            <a:off x="10184438" y="7630113"/>
            <a:ext cx="606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30€</a:t>
            </a:r>
            <a:endParaRPr lang="pt-PT" sz="1400" dirty="0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A85E9CEB-0951-44C8-A2BF-EEF23F6BB76E}"/>
              </a:ext>
            </a:extLst>
          </p:cNvPr>
          <p:cNvGrpSpPr/>
          <p:nvPr/>
        </p:nvGrpSpPr>
        <p:grpSpPr>
          <a:xfrm>
            <a:off x="9512730" y="8222328"/>
            <a:ext cx="1894613" cy="514818"/>
            <a:chOff x="6330869" y="9509937"/>
            <a:chExt cx="1894613" cy="514818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E7791ABB-CDA8-4B43-A41A-FF9CA281D893}"/>
                </a:ext>
              </a:extLst>
            </p:cNvPr>
            <p:cNvSpPr/>
            <p:nvPr/>
          </p:nvSpPr>
          <p:spPr>
            <a:xfrm>
              <a:off x="6330869" y="9509937"/>
              <a:ext cx="1839433" cy="514818"/>
            </a:xfrm>
            <a:prstGeom prst="rect">
              <a:avLst/>
            </a:prstGeom>
            <a:solidFill>
              <a:srgbClr val="7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A2A5B0ED-C52C-4BF0-9A96-DDE4633A5E89}"/>
                </a:ext>
              </a:extLst>
            </p:cNvPr>
            <p:cNvSpPr txBox="1"/>
            <p:nvPr/>
          </p:nvSpPr>
          <p:spPr>
            <a:xfrm>
              <a:off x="6386049" y="9595931"/>
              <a:ext cx="18394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FINALIZAR</a:t>
              </a:r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E340716-02FD-4D80-8AC9-CFB0CC8FCB5D}"/>
              </a:ext>
            </a:extLst>
          </p:cNvPr>
          <p:cNvGrpSpPr/>
          <p:nvPr/>
        </p:nvGrpSpPr>
        <p:grpSpPr>
          <a:xfrm>
            <a:off x="711994" y="3442600"/>
            <a:ext cx="1780317" cy="738237"/>
            <a:chOff x="6330869" y="9509937"/>
            <a:chExt cx="1839433" cy="514818"/>
          </a:xfrm>
        </p:grpSpPr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6DD0B75D-49A6-4BA6-A61F-62756A632070}"/>
                </a:ext>
              </a:extLst>
            </p:cNvPr>
            <p:cNvSpPr/>
            <p:nvPr/>
          </p:nvSpPr>
          <p:spPr>
            <a:xfrm>
              <a:off x="6330869" y="9509937"/>
              <a:ext cx="1839433" cy="514818"/>
            </a:xfrm>
            <a:prstGeom prst="rect">
              <a:avLst/>
            </a:prstGeom>
            <a:solidFill>
              <a:srgbClr val="7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84F7CAAD-D44C-42F9-9D59-DD6D993FCE5F}"/>
                </a:ext>
              </a:extLst>
            </p:cNvPr>
            <p:cNvSpPr txBox="1"/>
            <p:nvPr/>
          </p:nvSpPr>
          <p:spPr>
            <a:xfrm>
              <a:off x="6386049" y="9595932"/>
              <a:ext cx="1725137" cy="364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4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APAGAR</a:t>
              </a:r>
              <a:br>
                <a:rPr lang="pt-PT" sz="1400" b="1" dirty="0">
                  <a:solidFill>
                    <a:schemeClr val="bg1"/>
                  </a:solidFill>
                  <a:latin typeface="Montserrat" panose="00000500000000000000" pitchFamily="2" charset="0"/>
                </a:rPr>
              </a:br>
              <a:r>
                <a:rPr lang="pt-PT" sz="14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CARRINHO</a:t>
              </a:r>
            </a:p>
          </p:txBody>
        </p:sp>
      </p:grp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25AFA5A-6407-4B23-ABC5-EEA55C18B4BE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2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722562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b="1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b="1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506" name="Picture 2">
            <a:extLst>
              <a:ext uri="{FF2B5EF4-FFF2-40B4-BE49-F238E27FC236}">
                <a16:creationId xmlns:a16="http://schemas.microsoft.com/office/drawing/2014/main" id="{7C1E03D6-3070-41ED-8439-E4F3389E9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82" b="37721"/>
          <a:stretch/>
        </p:blipFill>
        <p:spPr bwMode="auto">
          <a:xfrm>
            <a:off x="0" y="1214202"/>
            <a:ext cx="12192000" cy="209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526003"/>
            <a:ext cx="12192000" cy="4064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0" y="9130921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AF15FAFE-EF21-431B-9D55-B69FEE59E322}"/>
              </a:ext>
            </a:extLst>
          </p:cNvPr>
          <p:cNvSpPr txBox="1"/>
          <p:nvPr/>
        </p:nvSpPr>
        <p:spPr>
          <a:xfrm>
            <a:off x="0" y="1844864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CARRINHO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B278EE3-2E53-4573-BFD5-3B19BB93FD0B}"/>
              </a:ext>
            </a:extLst>
          </p:cNvPr>
          <p:cNvSpPr txBox="1"/>
          <p:nvPr/>
        </p:nvSpPr>
        <p:spPr>
          <a:xfrm>
            <a:off x="1461247" y="4379421"/>
            <a:ext cx="107307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     PRODUTO 	</a:t>
            </a:r>
            <a:r>
              <a:rPr lang="pt-PT" dirty="0">
                <a:solidFill>
                  <a:srgbClr val="990000"/>
                </a:solidFill>
                <a:latin typeface="Montserrat" panose="00000500000000000000" pitchFamily="2" charset="0"/>
              </a:rPr>
              <a:t>              </a:t>
            </a: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   </a:t>
            </a:r>
            <a:r>
              <a:rPr lang="pt-PT" dirty="0">
                <a:solidFill>
                  <a:srgbClr val="990000"/>
                </a:solidFill>
                <a:latin typeface="Montserrat" panose="00000500000000000000" pitchFamily="2" charset="0"/>
              </a:rPr>
              <a:t>EXTRAS             </a:t>
            </a: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 PREÇO        QUANTIDADE </a:t>
            </a:r>
            <a:r>
              <a:rPr lang="pt-PT" dirty="0">
                <a:solidFill>
                  <a:srgbClr val="990000"/>
                </a:solidFill>
                <a:latin typeface="Montserrat" panose="00000500000000000000" pitchFamily="2" charset="0"/>
              </a:rPr>
              <a:t>            </a:t>
            </a: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SUBTOTAL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73282C1F-0D2E-4989-9502-94A6D52FE99D}"/>
              </a:ext>
            </a:extLst>
          </p:cNvPr>
          <p:cNvCxnSpPr>
            <a:cxnSpLocks/>
          </p:cNvCxnSpPr>
          <p:nvPr/>
        </p:nvCxnSpPr>
        <p:spPr>
          <a:xfrm>
            <a:off x="742433" y="4841086"/>
            <a:ext cx="10609730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0" name="Picture 6">
            <a:extLst>
              <a:ext uri="{FF2B5EF4-FFF2-40B4-BE49-F238E27FC236}">
                <a16:creationId xmlns:a16="http://schemas.microsoft.com/office/drawing/2014/main" id="{277CFB8F-F0AC-4C48-A39B-1E15A868B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04" y="5067703"/>
            <a:ext cx="1059282" cy="9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xão reta 32">
            <a:extLst>
              <a:ext uri="{FF2B5EF4-FFF2-40B4-BE49-F238E27FC236}">
                <a16:creationId xmlns:a16="http://schemas.microsoft.com/office/drawing/2014/main" id="{9C170E93-BEB8-48B7-A240-C02BC19ED1CA}"/>
              </a:ext>
            </a:extLst>
          </p:cNvPr>
          <p:cNvCxnSpPr>
            <a:cxnSpLocks/>
          </p:cNvCxnSpPr>
          <p:nvPr/>
        </p:nvCxnSpPr>
        <p:spPr>
          <a:xfrm>
            <a:off x="742433" y="6163380"/>
            <a:ext cx="10609730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6">
            <a:extLst>
              <a:ext uri="{FF2B5EF4-FFF2-40B4-BE49-F238E27FC236}">
                <a16:creationId xmlns:a16="http://schemas.microsoft.com/office/drawing/2014/main" id="{2CEA44DB-BFE8-43B7-A12B-5A5AB8C12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04" y="6327041"/>
            <a:ext cx="1059282" cy="9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onexão reta 36">
            <a:extLst>
              <a:ext uri="{FF2B5EF4-FFF2-40B4-BE49-F238E27FC236}">
                <a16:creationId xmlns:a16="http://schemas.microsoft.com/office/drawing/2014/main" id="{2732E7C7-0AEB-4C8B-9DAB-C55184EBD8FA}"/>
              </a:ext>
            </a:extLst>
          </p:cNvPr>
          <p:cNvCxnSpPr>
            <a:cxnSpLocks/>
          </p:cNvCxnSpPr>
          <p:nvPr/>
        </p:nvCxnSpPr>
        <p:spPr>
          <a:xfrm>
            <a:off x="742433" y="7422718"/>
            <a:ext cx="10609730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FAC45EA-C0AF-4D5B-8358-0134C088C63F}"/>
              </a:ext>
            </a:extLst>
          </p:cNvPr>
          <p:cNvSpPr txBox="1"/>
          <p:nvPr/>
        </p:nvSpPr>
        <p:spPr>
          <a:xfrm>
            <a:off x="2393386" y="5370058"/>
            <a:ext cx="2598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AI.. PEPPERONI</a:t>
            </a:r>
            <a:endParaRPr lang="pt-PT" sz="1400" dirty="0"/>
          </a:p>
        </p:txBody>
      </p:sp>
      <p:sp>
        <p:nvSpPr>
          <p:cNvPr id="18" name="Sinal de Multiplicação 17">
            <a:extLst>
              <a:ext uri="{FF2B5EF4-FFF2-40B4-BE49-F238E27FC236}">
                <a16:creationId xmlns:a16="http://schemas.microsoft.com/office/drawing/2014/main" id="{B173BAB0-87C5-4862-87C5-73B81B418AEF}"/>
              </a:ext>
            </a:extLst>
          </p:cNvPr>
          <p:cNvSpPr/>
          <p:nvPr/>
        </p:nvSpPr>
        <p:spPr>
          <a:xfrm>
            <a:off x="903098" y="5393818"/>
            <a:ext cx="255494" cy="216831"/>
          </a:xfrm>
          <a:prstGeom prst="mathMultiply">
            <a:avLst/>
          </a:prstGeom>
          <a:solidFill>
            <a:srgbClr val="640000"/>
          </a:solidFill>
          <a:ln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Sinal de Multiplicação 38">
            <a:extLst>
              <a:ext uri="{FF2B5EF4-FFF2-40B4-BE49-F238E27FC236}">
                <a16:creationId xmlns:a16="http://schemas.microsoft.com/office/drawing/2014/main" id="{2E6B42AF-BC48-40CA-BBF4-B49D96733681}"/>
              </a:ext>
            </a:extLst>
          </p:cNvPr>
          <p:cNvSpPr/>
          <p:nvPr/>
        </p:nvSpPr>
        <p:spPr>
          <a:xfrm>
            <a:off x="875781" y="6680008"/>
            <a:ext cx="255494" cy="216831"/>
          </a:xfrm>
          <a:prstGeom prst="mathMultiply">
            <a:avLst/>
          </a:prstGeom>
          <a:solidFill>
            <a:srgbClr val="640000"/>
          </a:solidFill>
          <a:ln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518DDB8-931D-4A68-A033-B5B2A16C78EA}"/>
              </a:ext>
            </a:extLst>
          </p:cNvPr>
          <p:cNvSpPr txBox="1"/>
          <p:nvPr/>
        </p:nvSpPr>
        <p:spPr>
          <a:xfrm>
            <a:off x="2393386" y="6678198"/>
            <a:ext cx="2598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AI.. PEPPERONI</a:t>
            </a:r>
            <a:endParaRPr lang="pt-PT" sz="1400" dirty="0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91E2939-214A-430C-A433-1302A77B5A82}"/>
              </a:ext>
            </a:extLst>
          </p:cNvPr>
          <p:cNvSpPr txBox="1"/>
          <p:nvPr/>
        </p:nvSpPr>
        <p:spPr>
          <a:xfrm>
            <a:off x="6292171" y="5360794"/>
            <a:ext cx="606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15€</a:t>
            </a:r>
            <a:endParaRPr lang="pt-PT" sz="1400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1796EEF-22DF-4110-AAFD-C8B682C8D8B0}"/>
              </a:ext>
            </a:extLst>
          </p:cNvPr>
          <p:cNvSpPr txBox="1"/>
          <p:nvPr/>
        </p:nvSpPr>
        <p:spPr>
          <a:xfrm>
            <a:off x="6292171" y="6658906"/>
            <a:ext cx="606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15€</a:t>
            </a:r>
            <a:endParaRPr lang="pt-PT" sz="1400" dirty="0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67150369-D43D-4705-9B93-9049FF90E150}"/>
              </a:ext>
            </a:extLst>
          </p:cNvPr>
          <p:cNvSpPr/>
          <p:nvPr/>
        </p:nvSpPr>
        <p:spPr>
          <a:xfrm>
            <a:off x="8030294" y="5360692"/>
            <a:ext cx="50986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6B406380-7C81-4815-BCB8-1EF39B8F45AD}"/>
              </a:ext>
            </a:extLst>
          </p:cNvPr>
          <p:cNvSpPr/>
          <p:nvPr/>
        </p:nvSpPr>
        <p:spPr>
          <a:xfrm>
            <a:off x="8047945" y="6640648"/>
            <a:ext cx="50986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4C2B4CCA-C1BE-4598-9AEE-F92A1DD76237}"/>
              </a:ext>
            </a:extLst>
          </p:cNvPr>
          <p:cNvSpPr txBox="1"/>
          <p:nvPr/>
        </p:nvSpPr>
        <p:spPr>
          <a:xfrm>
            <a:off x="10184438" y="5370057"/>
            <a:ext cx="606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15€</a:t>
            </a:r>
            <a:endParaRPr lang="pt-PT" sz="1400" dirty="0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45B184BE-E570-4D9B-84B6-E8AA636AC02A}"/>
              </a:ext>
            </a:extLst>
          </p:cNvPr>
          <p:cNvSpPr txBox="1"/>
          <p:nvPr/>
        </p:nvSpPr>
        <p:spPr>
          <a:xfrm>
            <a:off x="10287600" y="6678198"/>
            <a:ext cx="606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15€</a:t>
            </a:r>
            <a:endParaRPr lang="pt-PT" sz="1400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DDD17943-D42D-4707-BE63-57C74A3C551B}"/>
              </a:ext>
            </a:extLst>
          </p:cNvPr>
          <p:cNvSpPr txBox="1"/>
          <p:nvPr/>
        </p:nvSpPr>
        <p:spPr>
          <a:xfrm>
            <a:off x="7859121" y="7678838"/>
            <a:ext cx="1362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 TOTAL </a:t>
            </a:r>
            <a:endParaRPr lang="pt-PT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A1886992-6F27-41F3-BE75-567C1007B57C}"/>
              </a:ext>
            </a:extLst>
          </p:cNvPr>
          <p:cNvSpPr txBox="1"/>
          <p:nvPr/>
        </p:nvSpPr>
        <p:spPr>
          <a:xfrm>
            <a:off x="10346926" y="7706476"/>
            <a:ext cx="606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30€</a:t>
            </a:r>
            <a:endParaRPr lang="pt-PT" sz="1400" dirty="0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A85E9CEB-0951-44C8-A2BF-EEF23F6BB76E}"/>
              </a:ext>
            </a:extLst>
          </p:cNvPr>
          <p:cNvGrpSpPr/>
          <p:nvPr/>
        </p:nvGrpSpPr>
        <p:grpSpPr>
          <a:xfrm>
            <a:off x="9512730" y="8298528"/>
            <a:ext cx="1894613" cy="514818"/>
            <a:chOff x="6330869" y="9509937"/>
            <a:chExt cx="1894613" cy="514818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E7791ABB-CDA8-4B43-A41A-FF9CA281D893}"/>
                </a:ext>
              </a:extLst>
            </p:cNvPr>
            <p:cNvSpPr/>
            <p:nvPr/>
          </p:nvSpPr>
          <p:spPr>
            <a:xfrm>
              <a:off x="6330869" y="9509937"/>
              <a:ext cx="1839433" cy="514818"/>
            </a:xfrm>
            <a:prstGeom prst="rect">
              <a:avLst/>
            </a:prstGeom>
            <a:solidFill>
              <a:srgbClr val="7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A2A5B0ED-C52C-4BF0-9A96-DDE4633A5E89}"/>
                </a:ext>
              </a:extLst>
            </p:cNvPr>
            <p:cNvSpPr txBox="1"/>
            <p:nvPr/>
          </p:nvSpPr>
          <p:spPr>
            <a:xfrm>
              <a:off x="6386049" y="9595931"/>
              <a:ext cx="18394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FINALIZAR</a:t>
              </a:r>
            </a:p>
          </p:txBody>
        </p:sp>
      </p:grp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DAFD9429-7422-4BC2-A263-E55541AD3B12}"/>
              </a:ext>
            </a:extLst>
          </p:cNvPr>
          <p:cNvSpPr/>
          <p:nvPr/>
        </p:nvSpPr>
        <p:spPr>
          <a:xfrm>
            <a:off x="498252" y="4319491"/>
            <a:ext cx="11133454" cy="3322255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D54AB59C-0208-43D5-AF0E-9A742F6EDD0E}"/>
              </a:ext>
            </a:extLst>
          </p:cNvPr>
          <p:cNvSpPr/>
          <p:nvPr/>
        </p:nvSpPr>
        <p:spPr>
          <a:xfrm>
            <a:off x="797229" y="5288598"/>
            <a:ext cx="467232" cy="43481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77F2972A-2A26-4CBF-9445-EB6D70B2BB7B}"/>
              </a:ext>
            </a:extLst>
          </p:cNvPr>
          <p:cNvSpPr/>
          <p:nvPr/>
        </p:nvSpPr>
        <p:spPr>
          <a:xfrm>
            <a:off x="9717206" y="4364986"/>
            <a:ext cx="1457300" cy="43481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94920F6B-A58A-4F56-9967-E8CCC3E3DBC0}"/>
              </a:ext>
            </a:extLst>
          </p:cNvPr>
          <p:cNvSpPr/>
          <p:nvPr/>
        </p:nvSpPr>
        <p:spPr>
          <a:xfrm>
            <a:off x="10141497" y="6616520"/>
            <a:ext cx="819684" cy="43481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3" name="Conexão reta unidirecional 52">
            <a:extLst>
              <a:ext uri="{FF2B5EF4-FFF2-40B4-BE49-F238E27FC236}">
                <a16:creationId xmlns:a16="http://schemas.microsoft.com/office/drawing/2014/main" id="{7CD46C0D-B774-483F-90B1-54C8C49A0FAF}"/>
              </a:ext>
            </a:extLst>
          </p:cNvPr>
          <p:cNvCxnSpPr>
            <a:cxnSpLocks/>
          </p:cNvCxnSpPr>
          <p:nvPr/>
        </p:nvCxnSpPr>
        <p:spPr>
          <a:xfrm>
            <a:off x="-744814" y="4070870"/>
            <a:ext cx="1231103" cy="6171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xão reta unidirecional 65">
            <a:extLst>
              <a:ext uri="{FF2B5EF4-FFF2-40B4-BE49-F238E27FC236}">
                <a16:creationId xmlns:a16="http://schemas.microsoft.com/office/drawing/2014/main" id="{2A15BC00-0D16-407B-9F44-A632588FB293}"/>
              </a:ext>
            </a:extLst>
          </p:cNvPr>
          <p:cNvCxnSpPr>
            <a:cxnSpLocks/>
          </p:cNvCxnSpPr>
          <p:nvPr/>
        </p:nvCxnSpPr>
        <p:spPr>
          <a:xfrm flipV="1">
            <a:off x="-366425" y="5592200"/>
            <a:ext cx="1138860" cy="6236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xão reta unidirecional 66">
            <a:extLst>
              <a:ext uri="{FF2B5EF4-FFF2-40B4-BE49-F238E27FC236}">
                <a16:creationId xmlns:a16="http://schemas.microsoft.com/office/drawing/2014/main" id="{7ED9E416-4A66-4988-8F2A-7DD662E3DBBE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10961181" y="6551165"/>
            <a:ext cx="1506377" cy="2827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xão reta unidirecional 67">
            <a:extLst>
              <a:ext uri="{FF2B5EF4-FFF2-40B4-BE49-F238E27FC236}">
                <a16:creationId xmlns:a16="http://schemas.microsoft.com/office/drawing/2014/main" id="{65973CB0-971F-419F-ABF6-1727BBFB4E29}"/>
              </a:ext>
            </a:extLst>
          </p:cNvPr>
          <p:cNvCxnSpPr>
            <a:cxnSpLocks/>
          </p:cNvCxnSpPr>
          <p:nvPr/>
        </p:nvCxnSpPr>
        <p:spPr>
          <a:xfrm flipH="1">
            <a:off x="11180473" y="4246567"/>
            <a:ext cx="1506377" cy="2827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ângulo 68">
            <a:extLst>
              <a:ext uri="{FF2B5EF4-FFF2-40B4-BE49-F238E27FC236}">
                <a16:creationId xmlns:a16="http://schemas.microsoft.com/office/drawing/2014/main" id="{4C3A8952-D559-4366-B275-B0DF42851256}"/>
              </a:ext>
            </a:extLst>
          </p:cNvPr>
          <p:cNvSpPr/>
          <p:nvPr/>
        </p:nvSpPr>
        <p:spPr>
          <a:xfrm>
            <a:off x="-5619564" y="3508616"/>
            <a:ext cx="4874750" cy="129118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4B772FEF-366A-463E-B18C-B71C2B286999}"/>
              </a:ext>
            </a:extLst>
          </p:cNvPr>
          <p:cNvSpPr/>
          <p:nvPr/>
        </p:nvSpPr>
        <p:spPr>
          <a:xfrm>
            <a:off x="-3320688" y="5677834"/>
            <a:ext cx="2956170" cy="107377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20EABBA4-A24B-4062-8BF3-E967D96EFF71}"/>
              </a:ext>
            </a:extLst>
          </p:cNvPr>
          <p:cNvSpPr/>
          <p:nvPr/>
        </p:nvSpPr>
        <p:spPr>
          <a:xfrm>
            <a:off x="12686850" y="3767311"/>
            <a:ext cx="2956170" cy="107377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C52DEDDD-523B-4860-8C0C-2FB44F8292B8}"/>
              </a:ext>
            </a:extLst>
          </p:cNvPr>
          <p:cNvSpPr/>
          <p:nvPr/>
        </p:nvSpPr>
        <p:spPr>
          <a:xfrm>
            <a:off x="12461578" y="6140918"/>
            <a:ext cx="2956170" cy="107377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09D59814-B6F2-432A-89C5-DC38739856AC}"/>
              </a:ext>
            </a:extLst>
          </p:cNvPr>
          <p:cNvSpPr txBox="1"/>
          <p:nvPr/>
        </p:nvSpPr>
        <p:spPr>
          <a:xfrm>
            <a:off x="-5613597" y="3557932"/>
            <a:ext cx="49326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 rtl="0">
              <a:spcBef>
                <a:spcPts val="0"/>
              </a:spcBef>
              <a:spcAft>
                <a:spcPts val="0"/>
              </a:spcAft>
            </a:pPr>
            <a:r>
              <a:rPr lang="pt-PT" sz="1800" b="1" i="0" u="sng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Tabela de 4 colunas e número de linhas variável</a:t>
            </a:r>
            <a:endParaRPr lang="pt-PT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border-bottom</a:t>
            </a:r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2px </a:t>
            </a:r>
            <a:r>
              <a:rPr lang="pt-PT" sz="1800" b="0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dashed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#660000 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D0BF5048-2D3B-4FCA-B850-05611D32A76F}"/>
              </a:ext>
            </a:extLst>
          </p:cNvPr>
          <p:cNvSpPr txBox="1"/>
          <p:nvPr/>
        </p:nvSpPr>
        <p:spPr>
          <a:xfrm>
            <a:off x="-3715020" y="5776003"/>
            <a:ext cx="35427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#660000</a:t>
            </a:r>
            <a:endParaRPr lang="pt-PT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DB1A7242-D7F1-471E-8E0E-98BEEF276945}"/>
              </a:ext>
            </a:extLst>
          </p:cNvPr>
          <p:cNvSpPr txBox="1"/>
          <p:nvPr/>
        </p:nvSpPr>
        <p:spPr>
          <a:xfrm>
            <a:off x="12034057" y="6237668"/>
            <a:ext cx="38171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black</a:t>
            </a:r>
            <a:endParaRPr lang="pt-PT" dirty="0"/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0246AAB4-18C9-4D3B-A814-1AA6CFB1A682}"/>
              </a:ext>
            </a:extLst>
          </p:cNvPr>
          <p:cNvSpPr txBox="1"/>
          <p:nvPr/>
        </p:nvSpPr>
        <p:spPr>
          <a:xfrm>
            <a:off x="12248050" y="3869510"/>
            <a:ext cx="38337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 #660000</a:t>
            </a:r>
            <a:endParaRPr lang="pt-PT" dirty="0"/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B421F051-C3CB-463D-B815-82BFB5291BF0}"/>
              </a:ext>
            </a:extLst>
          </p:cNvPr>
          <p:cNvGrpSpPr/>
          <p:nvPr/>
        </p:nvGrpSpPr>
        <p:grpSpPr>
          <a:xfrm>
            <a:off x="711994" y="3415233"/>
            <a:ext cx="1780317" cy="738237"/>
            <a:chOff x="6330869" y="9509937"/>
            <a:chExt cx="1839433" cy="514818"/>
          </a:xfrm>
        </p:grpSpPr>
        <p:sp>
          <p:nvSpPr>
            <p:cNvPr id="78" name="Retângulo 77">
              <a:extLst>
                <a:ext uri="{FF2B5EF4-FFF2-40B4-BE49-F238E27FC236}">
                  <a16:creationId xmlns:a16="http://schemas.microsoft.com/office/drawing/2014/main" id="{82F27C7D-DBAA-4DDE-9E4C-724295BE0B65}"/>
                </a:ext>
              </a:extLst>
            </p:cNvPr>
            <p:cNvSpPr/>
            <p:nvPr/>
          </p:nvSpPr>
          <p:spPr>
            <a:xfrm>
              <a:off x="6330869" y="9509937"/>
              <a:ext cx="1839433" cy="514818"/>
            </a:xfrm>
            <a:prstGeom prst="rect">
              <a:avLst/>
            </a:prstGeom>
            <a:solidFill>
              <a:srgbClr val="7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01CCE030-4A71-4FF5-8FBE-02E76F31E909}"/>
                </a:ext>
              </a:extLst>
            </p:cNvPr>
            <p:cNvSpPr txBox="1"/>
            <p:nvPr/>
          </p:nvSpPr>
          <p:spPr>
            <a:xfrm>
              <a:off x="6386049" y="9595932"/>
              <a:ext cx="1725137" cy="364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4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APAGAR</a:t>
              </a:r>
              <a:br>
                <a:rPr lang="pt-PT" sz="1400" b="1" dirty="0">
                  <a:solidFill>
                    <a:schemeClr val="bg1"/>
                  </a:solidFill>
                  <a:latin typeface="Montserrat" panose="00000500000000000000" pitchFamily="2" charset="0"/>
                </a:rPr>
              </a:br>
              <a:r>
                <a:rPr lang="pt-PT" sz="14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CARRINHO</a:t>
              </a:r>
            </a:p>
          </p:txBody>
        </p:sp>
      </p:grp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B896B0F0-5C42-413B-85C9-158B2E3B85B3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2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2732006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b="1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b="1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506" name="Picture 2">
            <a:extLst>
              <a:ext uri="{FF2B5EF4-FFF2-40B4-BE49-F238E27FC236}">
                <a16:creationId xmlns:a16="http://schemas.microsoft.com/office/drawing/2014/main" id="{7C1E03D6-3070-41ED-8439-E4F3389E9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82" b="37721"/>
          <a:stretch/>
        </p:blipFill>
        <p:spPr bwMode="auto">
          <a:xfrm>
            <a:off x="0" y="1214202"/>
            <a:ext cx="12192000" cy="209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526003"/>
            <a:ext cx="12192000" cy="4064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0" y="8464171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AF15FAFE-EF21-431B-9D55-B69FEE59E322}"/>
              </a:ext>
            </a:extLst>
          </p:cNvPr>
          <p:cNvSpPr txBox="1"/>
          <p:nvPr/>
        </p:nvSpPr>
        <p:spPr>
          <a:xfrm>
            <a:off x="0" y="1844864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CARRINHO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B278EE3-2E53-4573-BFD5-3B19BB93FD0B}"/>
              </a:ext>
            </a:extLst>
          </p:cNvPr>
          <p:cNvSpPr txBox="1"/>
          <p:nvPr/>
        </p:nvSpPr>
        <p:spPr>
          <a:xfrm>
            <a:off x="1461247" y="3712671"/>
            <a:ext cx="107307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     PRODUTO 			    PREÇO 	    QUANTIDADE 	SUBTOTAL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73282C1F-0D2E-4989-9502-94A6D52FE99D}"/>
              </a:ext>
            </a:extLst>
          </p:cNvPr>
          <p:cNvCxnSpPr>
            <a:cxnSpLocks/>
          </p:cNvCxnSpPr>
          <p:nvPr/>
        </p:nvCxnSpPr>
        <p:spPr>
          <a:xfrm>
            <a:off x="742433" y="4174336"/>
            <a:ext cx="10609730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0" name="Picture 6">
            <a:extLst>
              <a:ext uri="{FF2B5EF4-FFF2-40B4-BE49-F238E27FC236}">
                <a16:creationId xmlns:a16="http://schemas.microsoft.com/office/drawing/2014/main" id="{277CFB8F-F0AC-4C48-A39B-1E15A868B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04" y="4400953"/>
            <a:ext cx="1059282" cy="9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xão reta 32">
            <a:extLst>
              <a:ext uri="{FF2B5EF4-FFF2-40B4-BE49-F238E27FC236}">
                <a16:creationId xmlns:a16="http://schemas.microsoft.com/office/drawing/2014/main" id="{9C170E93-BEB8-48B7-A240-C02BC19ED1CA}"/>
              </a:ext>
            </a:extLst>
          </p:cNvPr>
          <p:cNvCxnSpPr>
            <a:cxnSpLocks/>
          </p:cNvCxnSpPr>
          <p:nvPr/>
        </p:nvCxnSpPr>
        <p:spPr>
          <a:xfrm>
            <a:off x="742433" y="5496630"/>
            <a:ext cx="10609730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6">
            <a:extLst>
              <a:ext uri="{FF2B5EF4-FFF2-40B4-BE49-F238E27FC236}">
                <a16:creationId xmlns:a16="http://schemas.microsoft.com/office/drawing/2014/main" id="{2CEA44DB-BFE8-43B7-A12B-5A5AB8C12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04" y="5660291"/>
            <a:ext cx="1059282" cy="9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onexão reta 36">
            <a:extLst>
              <a:ext uri="{FF2B5EF4-FFF2-40B4-BE49-F238E27FC236}">
                <a16:creationId xmlns:a16="http://schemas.microsoft.com/office/drawing/2014/main" id="{2732E7C7-0AEB-4C8B-9DAB-C55184EBD8FA}"/>
              </a:ext>
            </a:extLst>
          </p:cNvPr>
          <p:cNvCxnSpPr>
            <a:cxnSpLocks/>
          </p:cNvCxnSpPr>
          <p:nvPr/>
        </p:nvCxnSpPr>
        <p:spPr>
          <a:xfrm>
            <a:off x="742433" y="6755968"/>
            <a:ext cx="10609730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FAC45EA-C0AF-4D5B-8358-0134C088C63F}"/>
              </a:ext>
            </a:extLst>
          </p:cNvPr>
          <p:cNvSpPr txBox="1"/>
          <p:nvPr/>
        </p:nvSpPr>
        <p:spPr>
          <a:xfrm>
            <a:off x="2393386" y="4703308"/>
            <a:ext cx="2598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AI.. PEPPERONI - Tamanho</a:t>
            </a:r>
            <a:endParaRPr lang="pt-PT" sz="1400" dirty="0"/>
          </a:p>
        </p:txBody>
      </p:sp>
      <p:sp>
        <p:nvSpPr>
          <p:cNvPr id="18" name="Sinal de Multiplicação 17">
            <a:extLst>
              <a:ext uri="{FF2B5EF4-FFF2-40B4-BE49-F238E27FC236}">
                <a16:creationId xmlns:a16="http://schemas.microsoft.com/office/drawing/2014/main" id="{B173BAB0-87C5-4862-87C5-73B81B418AEF}"/>
              </a:ext>
            </a:extLst>
          </p:cNvPr>
          <p:cNvSpPr/>
          <p:nvPr/>
        </p:nvSpPr>
        <p:spPr>
          <a:xfrm>
            <a:off x="903098" y="4727068"/>
            <a:ext cx="255494" cy="216831"/>
          </a:xfrm>
          <a:prstGeom prst="mathMultiply">
            <a:avLst/>
          </a:prstGeom>
          <a:solidFill>
            <a:srgbClr val="640000"/>
          </a:solidFill>
          <a:ln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Sinal de Multiplicação 38">
            <a:extLst>
              <a:ext uri="{FF2B5EF4-FFF2-40B4-BE49-F238E27FC236}">
                <a16:creationId xmlns:a16="http://schemas.microsoft.com/office/drawing/2014/main" id="{2E6B42AF-BC48-40CA-BBF4-B49D96733681}"/>
              </a:ext>
            </a:extLst>
          </p:cNvPr>
          <p:cNvSpPr/>
          <p:nvPr/>
        </p:nvSpPr>
        <p:spPr>
          <a:xfrm>
            <a:off x="875781" y="6013258"/>
            <a:ext cx="255494" cy="216831"/>
          </a:xfrm>
          <a:prstGeom prst="mathMultiply">
            <a:avLst/>
          </a:prstGeom>
          <a:solidFill>
            <a:srgbClr val="640000"/>
          </a:solidFill>
          <a:ln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518DDB8-931D-4A68-A033-B5B2A16C78EA}"/>
              </a:ext>
            </a:extLst>
          </p:cNvPr>
          <p:cNvSpPr txBox="1"/>
          <p:nvPr/>
        </p:nvSpPr>
        <p:spPr>
          <a:xfrm>
            <a:off x="2393386" y="6011448"/>
            <a:ext cx="2598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AI.. PEPPERONI - Tamanho</a:t>
            </a:r>
            <a:endParaRPr lang="pt-PT" sz="1400" dirty="0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91E2939-214A-430C-A433-1302A77B5A82}"/>
              </a:ext>
            </a:extLst>
          </p:cNvPr>
          <p:cNvSpPr txBox="1"/>
          <p:nvPr/>
        </p:nvSpPr>
        <p:spPr>
          <a:xfrm>
            <a:off x="5585174" y="4712944"/>
            <a:ext cx="606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15€</a:t>
            </a:r>
            <a:endParaRPr lang="pt-PT" sz="1400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1796EEF-22DF-4110-AAFD-C8B682C8D8B0}"/>
              </a:ext>
            </a:extLst>
          </p:cNvPr>
          <p:cNvSpPr txBox="1"/>
          <p:nvPr/>
        </p:nvSpPr>
        <p:spPr>
          <a:xfrm>
            <a:off x="5585174" y="6011056"/>
            <a:ext cx="606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15€</a:t>
            </a:r>
            <a:endParaRPr lang="pt-PT" sz="1400" dirty="0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67150369-D43D-4705-9B93-9049FF90E150}"/>
              </a:ext>
            </a:extLst>
          </p:cNvPr>
          <p:cNvSpPr/>
          <p:nvPr/>
        </p:nvSpPr>
        <p:spPr>
          <a:xfrm>
            <a:off x="7812503" y="4696412"/>
            <a:ext cx="50986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6B406380-7C81-4815-BCB8-1EF39B8F45AD}"/>
              </a:ext>
            </a:extLst>
          </p:cNvPr>
          <p:cNvSpPr/>
          <p:nvPr/>
        </p:nvSpPr>
        <p:spPr>
          <a:xfrm>
            <a:off x="7830154" y="5976368"/>
            <a:ext cx="50986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4C2B4CCA-C1BE-4598-9AEE-F92A1DD76237}"/>
              </a:ext>
            </a:extLst>
          </p:cNvPr>
          <p:cNvSpPr txBox="1"/>
          <p:nvPr/>
        </p:nvSpPr>
        <p:spPr>
          <a:xfrm>
            <a:off x="10184438" y="4703307"/>
            <a:ext cx="606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15€</a:t>
            </a:r>
            <a:endParaRPr lang="pt-PT" sz="1400" dirty="0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45B184BE-E570-4D9B-84B6-E8AA636AC02A}"/>
              </a:ext>
            </a:extLst>
          </p:cNvPr>
          <p:cNvSpPr txBox="1"/>
          <p:nvPr/>
        </p:nvSpPr>
        <p:spPr>
          <a:xfrm>
            <a:off x="10287600" y="6011448"/>
            <a:ext cx="606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15€</a:t>
            </a:r>
            <a:endParaRPr lang="pt-PT" sz="1400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DDD17943-D42D-4707-BE63-57C74A3C551B}"/>
              </a:ext>
            </a:extLst>
          </p:cNvPr>
          <p:cNvSpPr txBox="1"/>
          <p:nvPr/>
        </p:nvSpPr>
        <p:spPr>
          <a:xfrm>
            <a:off x="7641330" y="7013149"/>
            <a:ext cx="1362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 TOTAL </a:t>
            </a:r>
            <a:endParaRPr lang="pt-PT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A1886992-6F27-41F3-BE75-567C1007B57C}"/>
              </a:ext>
            </a:extLst>
          </p:cNvPr>
          <p:cNvSpPr txBox="1"/>
          <p:nvPr/>
        </p:nvSpPr>
        <p:spPr>
          <a:xfrm>
            <a:off x="10346926" y="7039726"/>
            <a:ext cx="606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30€</a:t>
            </a:r>
            <a:endParaRPr lang="pt-PT" sz="14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086141D-0D18-4D9B-8262-6A2B3EFFD537}"/>
              </a:ext>
            </a:extLst>
          </p:cNvPr>
          <p:cNvSpPr/>
          <p:nvPr/>
        </p:nvSpPr>
        <p:spPr>
          <a:xfrm>
            <a:off x="3021257" y="3685836"/>
            <a:ext cx="6052082" cy="3435149"/>
          </a:xfrm>
          <a:prstGeom prst="rect">
            <a:avLst/>
          </a:prstGeom>
          <a:solidFill>
            <a:schemeClr val="bg1"/>
          </a:solidFill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634CB2E-D944-4966-9488-819CAB9A4C1F}"/>
              </a:ext>
            </a:extLst>
          </p:cNvPr>
          <p:cNvSpPr txBox="1"/>
          <p:nvPr/>
        </p:nvSpPr>
        <p:spPr>
          <a:xfrm>
            <a:off x="4145077" y="4148772"/>
            <a:ext cx="4092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MÉTODO DE PAGAMENTO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49" name="Sinal de Multiplicação 48">
            <a:extLst>
              <a:ext uri="{FF2B5EF4-FFF2-40B4-BE49-F238E27FC236}">
                <a16:creationId xmlns:a16="http://schemas.microsoft.com/office/drawing/2014/main" id="{8E783B19-0C4D-4028-89F0-B18DB31EAA3A}"/>
              </a:ext>
            </a:extLst>
          </p:cNvPr>
          <p:cNvSpPr/>
          <p:nvPr/>
        </p:nvSpPr>
        <p:spPr>
          <a:xfrm>
            <a:off x="8711453" y="3845029"/>
            <a:ext cx="255494" cy="216831"/>
          </a:xfrm>
          <a:prstGeom prst="mathMultiply">
            <a:avLst/>
          </a:prstGeom>
          <a:solidFill>
            <a:srgbClr val="640000"/>
          </a:solidFill>
          <a:ln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8045E2E-6B13-465E-B770-BDD5EDC80275}"/>
              </a:ext>
            </a:extLst>
          </p:cNvPr>
          <p:cNvSpPr txBox="1"/>
          <p:nvPr/>
        </p:nvSpPr>
        <p:spPr>
          <a:xfrm>
            <a:off x="3045016" y="4561314"/>
            <a:ext cx="60283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TOTAL: 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30€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0019FD-9047-4DE8-8B3E-83AA5F593E2A}"/>
              </a:ext>
            </a:extLst>
          </p:cNvPr>
          <p:cNvSpPr/>
          <p:nvPr/>
        </p:nvSpPr>
        <p:spPr>
          <a:xfrm>
            <a:off x="5136777" y="5232342"/>
            <a:ext cx="107576" cy="111341"/>
          </a:xfrm>
          <a:prstGeom prst="ellipse">
            <a:avLst/>
          </a:prstGeom>
          <a:solidFill>
            <a:schemeClr val="bg1"/>
          </a:solidFill>
          <a:ln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C6EA8F2-AB99-476C-9150-59AE4E8CD850}"/>
              </a:ext>
            </a:extLst>
          </p:cNvPr>
          <p:cNvSpPr/>
          <p:nvPr/>
        </p:nvSpPr>
        <p:spPr>
          <a:xfrm>
            <a:off x="5136777" y="5693227"/>
            <a:ext cx="107576" cy="111341"/>
          </a:xfrm>
          <a:prstGeom prst="ellipse">
            <a:avLst/>
          </a:prstGeom>
          <a:solidFill>
            <a:schemeClr val="bg1"/>
          </a:solidFill>
          <a:ln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5DE0EF1-BEA0-4D3B-9ACD-1E0233BCA99E}"/>
              </a:ext>
            </a:extLst>
          </p:cNvPr>
          <p:cNvSpPr txBox="1"/>
          <p:nvPr/>
        </p:nvSpPr>
        <p:spPr>
          <a:xfrm>
            <a:off x="5344499" y="5084088"/>
            <a:ext cx="1503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Numerário</a:t>
            </a:r>
            <a:endParaRPr lang="pt-PT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CB3F06ED-758E-43FD-A82E-E6AC0655C81A}"/>
              </a:ext>
            </a:extLst>
          </p:cNvPr>
          <p:cNvSpPr txBox="1"/>
          <p:nvPr/>
        </p:nvSpPr>
        <p:spPr>
          <a:xfrm>
            <a:off x="5344498" y="5586527"/>
            <a:ext cx="1503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dirty="0">
                <a:solidFill>
                  <a:srgbClr val="000000"/>
                </a:solidFill>
                <a:latin typeface="Montserrat" panose="00000500000000000000" pitchFamily="2" charset="0"/>
              </a:rPr>
              <a:t>Multibanco</a:t>
            </a:r>
            <a:endParaRPr lang="pt-PT" dirty="0"/>
          </a:p>
        </p:txBody>
      </p: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3E8090D8-B171-4197-AADC-016465D777B6}"/>
              </a:ext>
            </a:extLst>
          </p:cNvPr>
          <p:cNvGrpSpPr/>
          <p:nvPr/>
        </p:nvGrpSpPr>
        <p:grpSpPr>
          <a:xfrm>
            <a:off x="5095704" y="6304106"/>
            <a:ext cx="1894613" cy="514818"/>
            <a:chOff x="6330869" y="9509937"/>
            <a:chExt cx="1894613" cy="514818"/>
          </a:xfrm>
        </p:grpSpPr>
        <p:sp>
          <p:nvSpPr>
            <p:cNvPr id="67" name="Retângulo 66">
              <a:extLst>
                <a:ext uri="{FF2B5EF4-FFF2-40B4-BE49-F238E27FC236}">
                  <a16:creationId xmlns:a16="http://schemas.microsoft.com/office/drawing/2014/main" id="{11118505-30BF-4EE8-B691-EC8F76725868}"/>
                </a:ext>
              </a:extLst>
            </p:cNvPr>
            <p:cNvSpPr/>
            <p:nvPr/>
          </p:nvSpPr>
          <p:spPr>
            <a:xfrm>
              <a:off x="6330869" y="9509937"/>
              <a:ext cx="1839433" cy="514818"/>
            </a:xfrm>
            <a:prstGeom prst="rect">
              <a:avLst/>
            </a:prstGeom>
            <a:solidFill>
              <a:srgbClr val="7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3487152F-192D-4796-AA20-C6CFCB790502}"/>
                </a:ext>
              </a:extLst>
            </p:cNvPr>
            <p:cNvSpPr txBox="1"/>
            <p:nvPr/>
          </p:nvSpPr>
          <p:spPr>
            <a:xfrm>
              <a:off x="6386049" y="9595931"/>
              <a:ext cx="18394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CONFIRMAR</a:t>
              </a:r>
            </a:p>
          </p:txBody>
        </p:sp>
      </p:grp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2B01B90-ACE6-4D34-B39B-E49521648A33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2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2718923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b="1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b="1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506" name="Picture 2">
            <a:extLst>
              <a:ext uri="{FF2B5EF4-FFF2-40B4-BE49-F238E27FC236}">
                <a16:creationId xmlns:a16="http://schemas.microsoft.com/office/drawing/2014/main" id="{7C1E03D6-3070-41ED-8439-E4F3389E9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82" b="37721"/>
          <a:stretch/>
        </p:blipFill>
        <p:spPr bwMode="auto">
          <a:xfrm>
            <a:off x="0" y="1214202"/>
            <a:ext cx="12192000" cy="209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526003"/>
            <a:ext cx="12192000" cy="4064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0" y="8464171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AF15FAFE-EF21-431B-9D55-B69FEE59E322}"/>
              </a:ext>
            </a:extLst>
          </p:cNvPr>
          <p:cNvSpPr txBox="1"/>
          <p:nvPr/>
        </p:nvSpPr>
        <p:spPr>
          <a:xfrm>
            <a:off x="0" y="1844864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CARRINHO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B278EE3-2E53-4573-BFD5-3B19BB93FD0B}"/>
              </a:ext>
            </a:extLst>
          </p:cNvPr>
          <p:cNvSpPr txBox="1"/>
          <p:nvPr/>
        </p:nvSpPr>
        <p:spPr>
          <a:xfrm>
            <a:off x="1461247" y="3712671"/>
            <a:ext cx="107307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     PRODUTO 			    PREÇO 	    QUANTIDADE 	SUBTOTAL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73282C1F-0D2E-4989-9502-94A6D52FE99D}"/>
              </a:ext>
            </a:extLst>
          </p:cNvPr>
          <p:cNvCxnSpPr>
            <a:cxnSpLocks/>
          </p:cNvCxnSpPr>
          <p:nvPr/>
        </p:nvCxnSpPr>
        <p:spPr>
          <a:xfrm>
            <a:off x="742433" y="4174336"/>
            <a:ext cx="10609730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0" name="Picture 6">
            <a:extLst>
              <a:ext uri="{FF2B5EF4-FFF2-40B4-BE49-F238E27FC236}">
                <a16:creationId xmlns:a16="http://schemas.microsoft.com/office/drawing/2014/main" id="{277CFB8F-F0AC-4C48-A39B-1E15A868B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04" y="4400953"/>
            <a:ext cx="1059282" cy="9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xão reta 32">
            <a:extLst>
              <a:ext uri="{FF2B5EF4-FFF2-40B4-BE49-F238E27FC236}">
                <a16:creationId xmlns:a16="http://schemas.microsoft.com/office/drawing/2014/main" id="{9C170E93-BEB8-48B7-A240-C02BC19ED1CA}"/>
              </a:ext>
            </a:extLst>
          </p:cNvPr>
          <p:cNvCxnSpPr>
            <a:cxnSpLocks/>
          </p:cNvCxnSpPr>
          <p:nvPr/>
        </p:nvCxnSpPr>
        <p:spPr>
          <a:xfrm>
            <a:off x="742433" y="5496630"/>
            <a:ext cx="10609730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6">
            <a:extLst>
              <a:ext uri="{FF2B5EF4-FFF2-40B4-BE49-F238E27FC236}">
                <a16:creationId xmlns:a16="http://schemas.microsoft.com/office/drawing/2014/main" id="{2CEA44DB-BFE8-43B7-A12B-5A5AB8C12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04" y="5660291"/>
            <a:ext cx="1059282" cy="9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onexão reta 36">
            <a:extLst>
              <a:ext uri="{FF2B5EF4-FFF2-40B4-BE49-F238E27FC236}">
                <a16:creationId xmlns:a16="http://schemas.microsoft.com/office/drawing/2014/main" id="{2732E7C7-0AEB-4C8B-9DAB-C55184EBD8FA}"/>
              </a:ext>
            </a:extLst>
          </p:cNvPr>
          <p:cNvCxnSpPr>
            <a:cxnSpLocks/>
          </p:cNvCxnSpPr>
          <p:nvPr/>
        </p:nvCxnSpPr>
        <p:spPr>
          <a:xfrm>
            <a:off x="742433" y="6755968"/>
            <a:ext cx="10609730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FAC45EA-C0AF-4D5B-8358-0134C088C63F}"/>
              </a:ext>
            </a:extLst>
          </p:cNvPr>
          <p:cNvSpPr txBox="1"/>
          <p:nvPr/>
        </p:nvSpPr>
        <p:spPr>
          <a:xfrm>
            <a:off x="2393386" y="4703308"/>
            <a:ext cx="2598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AI.. PEPPERONI - Tamanho</a:t>
            </a:r>
            <a:endParaRPr lang="pt-PT" sz="1400" dirty="0"/>
          </a:p>
        </p:txBody>
      </p:sp>
      <p:sp>
        <p:nvSpPr>
          <p:cNvPr id="18" name="Sinal de Multiplicação 17">
            <a:extLst>
              <a:ext uri="{FF2B5EF4-FFF2-40B4-BE49-F238E27FC236}">
                <a16:creationId xmlns:a16="http://schemas.microsoft.com/office/drawing/2014/main" id="{B173BAB0-87C5-4862-87C5-73B81B418AEF}"/>
              </a:ext>
            </a:extLst>
          </p:cNvPr>
          <p:cNvSpPr/>
          <p:nvPr/>
        </p:nvSpPr>
        <p:spPr>
          <a:xfrm>
            <a:off x="903098" y="4727068"/>
            <a:ext cx="255494" cy="216831"/>
          </a:xfrm>
          <a:prstGeom prst="mathMultiply">
            <a:avLst/>
          </a:prstGeom>
          <a:solidFill>
            <a:srgbClr val="640000"/>
          </a:solidFill>
          <a:ln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Sinal de Multiplicação 38">
            <a:extLst>
              <a:ext uri="{FF2B5EF4-FFF2-40B4-BE49-F238E27FC236}">
                <a16:creationId xmlns:a16="http://schemas.microsoft.com/office/drawing/2014/main" id="{2E6B42AF-BC48-40CA-BBF4-B49D96733681}"/>
              </a:ext>
            </a:extLst>
          </p:cNvPr>
          <p:cNvSpPr/>
          <p:nvPr/>
        </p:nvSpPr>
        <p:spPr>
          <a:xfrm>
            <a:off x="875781" y="6013258"/>
            <a:ext cx="255494" cy="216831"/>
          </a:xfrm>
          <a:prstGeom prst="mathMultiply">
            <a:avLst/>
          </a:prstGeom>
          <a:solidFill>
            <a:srgbClr val="640000"/>
          </a:solidFill>
          <a:ln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518DDB8-931D-4A68-A033-B5B2A16C78EA}"/>
              </a:ext>
            </a:extLst>
          </p:cNvPr>
          <p:cNvSpPr txBox="1"/>
          <p:nvPr/>
        </p:nvSpPr>
        <p:spPr>
          <a:xfrm>
            <a:off x="2393386" y="6011448"/>
            <a:ext cx="2598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AI.. PEPPERONI - Tamanho</a:t>
            </a:r>
            <a:endParaRPr lang="pt-PT" sz="1400" dirty="0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91E2939-214A-430C-A433-1302A77B5A82}"/>
              </a:ext>
            </a:extLst>
          </p:cNvPr>
          <p:cNvSpPr txBox="1"/>
          <p:nvPr/>
        </p:nvSpPr>
        <p:spPr>
          <a:xfrm>
            <a:off x="5585174" y="4712944"/>
            <a:ext cx="606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15€</a:t>
            </a:r>
            <a:endParaRPr lang="pt-PT" sz="1400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1796EEF-22DF-4110-AAFD-C8B682C8D8B0}"/>
              </a:ext>
            </a:extLst>
          </p:cNvPr>
          <p:cNvSpPr txBox="1"/>
          <p:nvPr/>
        </p:nvSpPr>
        <p:spPr>
          <a:xfrm>
            <a:off x="5585174" y="6011056"/>
            <a:ext cx="606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15€</a:t>
            </a:r>
            <a:endParaRPr lang="pt-PT" sz="1400" dirty="0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67150369-D43D-4705-9B93-9049FF90E150}"/>
              </a:ext>
            </a:extLst>
          </p:cNvPr>
          <p:cNvSpPr/>
          <p:nvPr/>
        </p:nvSpPr>
        <p:spPr>
          <a:xfrm>
            <a:off x="7812503" y="4696412"/>
            <a:ext cx="50986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6B406380-7C81-4815-BCB8-1EF39B8F45AD}"/>
              </a:ext>
            </a:extLst>
          </p:cNvPr>
          <p:cNvSpPr/>
          <p:nvPr/>
        </p:nvSpPr>
        <p:spPr>
          <a:xfrm>
            <a:off x="7830154" y="5976368"/>
            <a:ext cx="50986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4C2B4CCA-C1BE-4598-9AEE-F92A1DD76237}"/>
              </a:ext>
            </a:extLst>
          </p:cNvPr>
          <p:cNvSpPr txBox="1"/>
          <p:nvPr/>
        </p:nvSpPr>
        <p:spPr>
          <a:xfrm>
            <a:off x="10184438" y="4703307"/>
            <a:ext cx="606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15€</a:t>
            </a:r>
            <a:endParaRPr lang="pt-PT" sz="1400" dirty="0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45B184BE-E570-4D9B-84B6-E8AA636AC02A}"/>
              </a:ext>
            </a:extLst>
          </p:cNvPr>
          <p:cNvSpPr txBox="1"/>
          <p:nvPr/>
        </p:nvSpPr>
        <p:spPr>
          <a:xfrm>
            <a:off x="10287600" y="6011448"/>
            <a:ext cx="606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15€</a:t>
            </a:r>
            <a:endParaRPr lang="pt-PT" sz="1400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DDD17943-D42D-4707-BE63-57C74A3C551B}"/>
              </a:ext>
            </a:extLst>
          </p:cNvPr>
          <p:cNvSpPr txBox="1"/>
          <p:nvPr/>
        </p:nvSpPr>
        <p:spPr>
          <a:xfrm>
            <a:off x="7641330" y="7013149"/>
            <a:ext cx="1362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 TOTAL </a:t>
            </a:r>
            <a:endParaRPr lang="pt-PT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A1886992-6F27-41F3-BE75-567C1007B57C}"/>
              </a:ext>
            </a:extLst>
          </p:cNvPr>
          <p:cNvSpPr txBox="1"/>
          <p:nvPr/>
        </p:nvSpPr>
        <p:spPr>
          <a:xfrm>
            <a:off x="10346926" y="7039726"/>
            <a:ext cx="606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30€</a:t>
            </a:r>
            <a:endParaRPr lang="pt-PT" sz="14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086141D-0D18-4D9B-8262-6A2B3EFFD537}"/>
              </a:ext>
            </a:extLst>
          </p:cNvPr>
          <p:cNvSpPr/>
          <p:nvPr/>
        </p:nvSpPr>
        <p:spPr>
          <a:xfrm>
            <a:off x="3021257" y="3685836"/>
            <a:ext cx="6052082" cy="3435149"/>
          </a:xfrm>
          <a:prstGeom prst="rect">
            <a:avLst/>
          </a:prstGeom>
          <a:solidFill>
            <a:schemeClr val="bg1"/>
          </a:solidFill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634CB2E-D944-4966-9488-819CAB9A4C1F}"/>
              </a:ext>
            </a:extLst>
          </p:cNvPr>
          <p:cNvSpPr txBox="1"/>
          <p:nvPr/>
        </p:nvSpPr>
        <p:spPr>
          <a:xfrm>
            <a:off x="4145077" y="4148772"/>
            <a:ext cx="4092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MÉTODO DE PAGAMENTO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49" name="Sinal de Multiplicação 48">
            <a:extLst>
              <a:ext uri="{FF2B5EF4-FFF2-40B4-BE49-F238E27FC236}">
                <a16:creationId xmlns:a16="http://schemas.microsoft.com/office/drawing/2014/main" id="{8E783B19-0C4D-4028-89F0-B18DB31EAA3A}"/>
              </a:ext>
            </a:extLst>
          </p:cNvPr>
          <p:cNvSpPr/>
          <p:nvPr/>
        </p:nvSpPr>
        <p:spPr>
          <a:xfrm>
            <a:off x="8711453" y="3845029"/>
            <a:ext cx="255494" cy="216831"/>
          </a:xfrm>
          <a:prstGeom prst="mathMultiply">
            <a:avLst/>
          </a:prstGeom>
          <a:solidFill>
            <a:srgbClr val="640000"/>
          </a:solidFill>
          <a:ln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8045E2E-6B13-465E-B770-BDD5EDC80275}"/>
              </a:ext>
            </a:extLst>
          </p:cNvPr>
          <p:cNvSpPr txBox="1"/>
          <p:nvPr/>
        </p:nvSpPr>
        <p:spPr>
          <a:xfrm>
            <a:off x="3045016" y="4561314"/>
            <a:ext cx="60283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TOTAL: 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30€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0019FD-9047-4DE8-8B3E-83AA5F593E2A}"/>
              </a:ext>
            </a:extLst>
          </p:cNvPr>
          <p:cNvSpPr/>
          <p:nvPr/>
        </p:nvSpPr>
        <p:spPr>
          <a:xfrm>
            <a:off x="5136777" y="5232342"/>
            <a:ext cx="107576" cy="111341"/>
          </a:xfrm>
          <a:prstGeom prst="ellipse">
            <a:avLst/>
          </a:prstGeom>
          <a:solidFill>
            <a:schemeClr val="bg1"/>
          </a:solidFill>
          <a:ln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C6EA8F2-AB99-476C-9150-59AE4E8CD850}"/>
              </a:ext>
            </a:extLst>
          </p:cNvPr>
          <p:cNvSpPr/>
          <p:nvPr/>
        </p:nvSpPr>
        <p:spPr>
          <a:xfrm>
            <a:off x="5136777" y="5693227"/>
            <a:ext cx="107576" cy="111341"/>
          </a:xfrm>
          <a:prstGeom prst="ellipse">
            <a:avLst/>
          </a:prstGeom>
          <a:solidFill>
            <a:schemeClr val="bg1"/>
          </a:solidFill>
          <a:ln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5DE0EF1-BEA0-4D3B-9ACD-1E0233BCA99E}"/>
              </a:ext>
            </a:extLst>
          </p:cNvPr>
          <p:cNvSpPr txBox="1"/>
          <p:nvPr/>
        </p:nvSpPr>
        <p:spPr>
          <a:xfrm>
            <a:off x="5344499" y="5084088"/>
            <a:ext cx="1503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Numerário</a:t>
            </a:r>
            <a:endParaRPr lang="pt-PT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CB3F06ED-758E-43FD-A82E-E6AC0655C81A}"/>
              </a:ext>
            </a:extLst>
          </p:cNvPr>
          <p:cNvSpPr txBox="1"/>
          <p:nvPr/>
        </p:nvSpPr>
        <p:spPr>
          <a:xfrm>
            <a:off x="5344498" y="5586527"/>
            <a:ext cx="1503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dirty="0">
                <a:solidFill>
                  <a:srgbClr val="000000"/>
                </a:solidFill>
                <a:latin typeface="Montserrat" panose="00000500000000000000" pitchFamily="2" charset="0"/>
              </a:rPr>
              <a:t>Multibanco</a:t>
            </a:r>
            <a:endParaRPr lang="pt-PT" dirty="0"/>
          </a:p>
        </p:txBody>
      </p: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3E8090D8-B171-4197-AADC-016465D777B6}"/>
              </a:ext>
            </a:extLst>
          </p:cNvPr>
          <p:cNvGrpSpPr/>
          <p:nvPr/>
        </p:nvGrpSpPr>
        <p:grpSpPr>
          <a:xfrm>
            <a:off x="5095704" y="6304106"/>
            <a:ext cx="1894613" cy="514818"/>
            <a:chOff x="6330869" y="9509937"/>
            <a:chExt cx="1894613" cy="514818"/>
          </a:xfrm>
        </p:grpSpPr>
        <p:sp>
          <p:nvSpPr>
            <p:cNvPr id="67" name="Retângulo 66">
              <a:extLst>
                <a:ext uri="{FF2B5EF4-FFF2-40B4-BE49-F238E27FC236}">
                  <a16:creationId xmlns:a16="http://schemas.microsoft.com/office/drawing/2014/main" id="{11118505-30BF-4EE8-B691-EC8F76725868}"/>
                </a:ext>
              </a:extLst>
            </p:cNvPr>
            <p:cNvSpPr/>
            <p:nvPr/>
          </p:nvSpPr>
          <p:spPr>
            <a:xfrm>
              <a:off x="6330869" y="9509937"/>
              <a:ext cx="1839433" cy="514818"/>
            </a:xfrm>
            <a:prstGeom prst="rect">
              <a:avLst/>
            </a:prstGeom>
            <a:solidFill>
              <a:srgbClr val="7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3487152F-192D-4796-AA20-C6CFCB790502}"/>
                </a:ext>
              </a:extLst>
            </p:cNvPr>
            <p:cNvSpPr txBox="1"/>
            <p:nvPr/>
          </p:nvSpPr>
          <p:spPr>
            <a:xfrm>
              <a:off x="6386049" y="9595931"/>
              <a:ext cx="18394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CONFIRMAR</a:t>
              </a:r>
            </a:p>
          </p:txBody>
        </p:sp>
      </p:grp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F0697911-A5C0-4941-A9E9-BBB7AD187C49}"/>
              </a:ext>
            </a:extLst>
          </p:cNvPr>
          <p:cNvSpPr/>
          <p:nvPr/>
        </p:nvSpPr>
        <p:spPr>
          <a:xfrm>
            <a:off x="8606107" y="3780509"/>
            <a:ext cx="467232" cy="43481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EB0B1247-220E-4EC4-8E2F-EE1B823CB550}"/>
              </a:ext>
            </a:extLst>
          </p:cNvPr>
          <p:cNvSpPr/>
          <p:nvPr/>
        </p:nvSpPr>
        <p:spPr>
          <a:xfrm>
            <a:off x="4532918" y="4110836"/>
            <a:ext cx="3297236" cy="43481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20969EB6-2BF3-42CD-9FC6-92EF3592E5C2}"/>
              </a:ext>
            </a:extLst>
          </p:cNvPr>
          <p:cNvSpPr/>
          <p:nvPr/>
        </p:nvSpPr>
        <p:spPr>
          <a:xfrm>
            <a:off x="5095704" y="4546937"/>
            <a:ext cx="2037062" cy="43481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1E5510A8-B96F-4F9F-91BA-3AFC795D9049}"/>
              </a:ext>
            </a:extLst>
          </p:cNvPr>
          <p:cNvSpPr/>
          <p:nvPr/>
        </p:nvSpPr>
        <p:spPr>
          <a:xfrm>
            <a:off x="4981577" y="5115498"/>
            <a:ext cx="2037062" cy="868243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70" name="Conexão reta unidirecional 69">
            <a:extLst>
              <a:ext uri="{FF2B5EF4-FFF2-40B4-BE49-F238E27FC236}">
                <a16:creationId xmlns:a16="http://schemas.microsoft.com/office/drawing/2014/main" id="{78EB14CB-D031-4034-9BE5-9F13CE055E4E}"/>
              </a:ext>
            </a:extLst>
          </p:cNvPr>
          <p:cNvCxnSpPr>
            <a:cxnSpLocks/>
          </p:cNvCxnSpPr>
          <p:nvPr/>
        </p:nvCxnSpPr>
        <p:spPr>
          <a:xfrm>
            <a:off x="-368666" y="3952176"/>
            <a:ext cx="4887319" cy="3910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xão reta unidirecional 70">
            <a:extLst>
              <a:ext uri="{FF2B5EF4-FFF2-40B4-BE49-F238E27FC236}">
                <a16:creationId xmlns:a16="http://schemas.microsoft.com/office/drawing/2014/main" id="{729CC55F-A6C1-4F85-950F-1EEADF4765CA}"/>
              </a:ext>
            </a:extLst>
          </p:cNvPr>
          <p:cNvCxnSpPr>
            <a:cxnSpLocks/>
          </p:cNvCxnSpPr>
          <p:nvPr/>
        </p:nvCxnSpPr>
        <p:spPr>
          <a:xfrm flipV="1">
            <a:off x="-561814" y="5557591"/>
            <a:ext cx="5503238" cy="20554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xão reta unidirecional 71">
            <a:extLst>
              <a:ext uri="{FF2B5EF4-FFF2-40B4-BE49-F238E27FC236}">
                <a16:creationId xmlns:a16="http://schemas.microsoft.com/office/drawing/2014/main" id="{92A9E608-28FD-4A46-88D2-7301CAF30518}"/>
              </a:ext>
            </a:extLst>
          </p:cNvPr>
          <p:cNvCxnSpPr>
            <a:cxnSpLocks/>
          </p:cNvCxnSpPr>
          <p:nvPr/>
        </p:nvCxnSpPr>
        <p:spPr>
          <a:xfrm flipH="1">
            <a:off x="7172919" y="4470251"/>
            <a:ext cx="5619341" cy="4170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xão reta unidirecional 72">
            <a:extLst>
              <a:ext uri="{FF2B5EF4-FFF2-40B4-BE49-F238E27FC236}">
                <a16:creationId xmlns:a16="http://schemas.microsoft.com/office/drawing/2014/main" id="{55DD6623-D432-40AB-9A56-F2DE8EDB7A17}"/>
              </a:ext>
            </a:extLst>
          </p:cNvPr>
          <p:cNvCxnSpPr>
            <a:cxnSpLocks/>
          </p:cNvCxnSpPr>
          <p:nvPr/>
        </p:nvCxnSpPr>
        <p:spPr>
          <a:xfrm flipH="1">
            <a:off x="9073340" y="2882639"/>
            <a:ext cx="3894613" cy="9459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tângulo 73">
            <a:extLst>
              <a:ext uri="{FF2B5EF4-FFF2-40B4-BE49-F238E27FC236}">
                <a16:creationId xmlns:a16="http://schemas.microsoft.com/office/drawing/2014/main" id="{C84CDD53-8174-4B73-BB48-07FA46AF83C7}"/>
              </a:ext>
            </a:extLst>
          </p:cNvPr>
          <p:cNvSpPr/>
          <p:nvPr/>
        </p:nvSpPr>
        <p:spPr>
          <a:xfrm>
            <a:off x="-3294071" y="3356356"/>
            <a:ext cx="2956170" cy="15875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5" name="Retângulo 74">
            <a:extLst>
              <a:ext uri="{FF2B5EF4-FFF2-40B4-BE49-F238E27FC236}">
                <a16:creationId xmlns:a16="http://schemas.microsoft.com/office/drawing/2014/main" id="{6FA0081E-DBAB-4810-AFC5-94820FF3496A}"/>
              </a:ext>
            </a:extLst>
          </p:cNvPr>
          <p:cNvSpPr/>
          <p:nvPr/>
        </p:nvSpPr>
        <p:spPr>
          <a:xfrm>
            <a:off x="-3517984" y="7120985"/>
            <a:ext cx="2956170" cy="134318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0AD75E10-7607-47BC-8C45-582C718CCEC0}"/>
              </a:ext>
            </a:extLst>
          </p:cNvPr>
          <p:cNvSpPr/>
          <p:nvPr/>
        </p:nvSpPr>
        <p:spPr>
          <a:xfrm>
            <a:off x="12967953" y="2528414"/>
            <a:ext cx="2402035" cy="56994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46003AD1-727D-4B42-8A9A-B2EE0ED0B8EE}"/>
              </a:ext>
            </a:extLst>
          </p:cNvPr>
          <p:cNvSpPr/>
          <p:nvPr/>
        </p:nvSpPr>
        <p:spPr>
          <a:xfrm>
            <a:off x="12784694" y="4010313"/>
            <a:ext cx="2956170" cy="133337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BFD67651-14B9-4D5F-B317-8628921E4427}"/>
              </a:ext>
            </a:extLst>
          </p:cNvPr>
          <p:cNvSpPr txBox="1"/>
          <p:nvPr/>
        </p:nvSpPr>
        <p:spPr>
          <a:xfrm>
            <a:off x="-3695403" y="3410073"/>
            <a:ext cx="34085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#660000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align-items: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text-decoration: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bold</a:t>
            </a:r>
            <a:endParaRPr lang="pt-PT" dirty="0"/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9440F356-7F74-4B56-A9CA-2C5C25195127}"/>
              </a:ext>
            </a:extLst>
          </p:cNvPr>
          <p:cNvSpPr txBox="1"/>
          <p:nvPr/>
        </p:nvSpPr>
        <p:spPr>
          <a:xfrm>
            <a:off x="-3672264" y="7229472"/>
            <a:ext cx="29561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sng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Radio button</a:t>
            </a:r>
            <a:endParaRPr lang="en-US" b="0" dirty="0">
              <a:effectLst/>
            </a:endParaRPr>
          </a:p>
          <a:p>
            <a:pPr marL="457200"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#660000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sng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	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black</a:t>
            </a:r>
            <a:endParaRPr lang="pt-PT" dirty="0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825057E0-CF0B-4D1B-BEA1-435BB55A189E}"/>
              </a:ext>
            </a:extLst>
          </p:cNvPr>
          <p:cNvSpPr txBox="1"/>
          <p:nvPr/>
        </p:nvSpPr>
        <p:spPr>
          <a:xfrm>
            <a:off x="12633508" y="2656237"/>
            <a:ext cx="2638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#660000</a:t>
            </a:r>
            <a:endParaRPr lang="pt-PT" dirty="0"/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3AB294C4-917F-4643-BAD0-7AAC06450AB4}"/>
              </a:ext>
            </a:extLst>
          </p:cNvPr>
          <p:cNvSpPr txBox="1"/>
          <p:nvPr/>
        </p:nvSpPr>
        <p:spPr>
          <a:xfrm>
            <a:off x="12409825" y="4065482"/>
            <a:ext cx="3467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#660000 e black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align-items: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pt-PT" dirty="0"/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8D517C42-68F2-4496-AC42-F8803A6FA572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2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2806301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9929DB9-7C50-4852-A96E-A40D6C8F699E}"/>
              </a:ext>
            </a:extLst>
          </p:cNvPr>
          <p:cNvSpPr/>
          <p:nvPr/>
        </p:nvSpPr>
        <p:spPr>
          <a:xfrm>
            <a:off x="0" y="262759"/>
            <a:ext cx="12192000" cy="1166648"/>
          </a:xfrm>
          <a:prstGeom prst="rect">
            <a:avLst/>
          </a:prstGeom>
          <a:solidFill>
            <a:srgbClr val="640000"/>
          </a:solidFill>
          <a:ln>
            <a:solidFill>
              <a:srgbClr val="6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5F592E-89F6-4E90-BD8E-C48395F5A904}"/>
              </a:ext>
            </a:extLst>
          </p:cNvPr>
          <p:cNvSpPr txBox="1"/>
          <p:nvPr/>
        </p:nvSpPr>
        <p:spPr>
          <a:xfrm>
            <a:off x="0" y="262759"/>
            <a:ext cx="121920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6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PT" sz="66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Vista do Cliente</a:t>
            </a:r>
            <a:endParaRPr lang="pt-PT" sz="1100" b="0" dirty="0">
              <a:effectLst/>
            </a:endParaRPr>
          </a:p>
          <a:p>
            <a:br>
              <a:rPr lang="pt-PT" sz="1050" dirty="0"/>
            </a:br>
            <a:endParaRPr lang="pt-PT" sz="1050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770BD26F-0E0C-4E1A-9FDA-C4EB2E20B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753" y="2415149"/>
            <a:ext cx="3608494" cy="325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594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526003"/>
            <a:ext cx="12192000" cy="4991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13447" y="6784346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AF15FAFE-EF21-431B-9D55-B69FEE59E322}"/>
              </a:ext>
            </a:extLst>
          </p:cNvPr>
          <p:cNvSpPr txBox="1"/>
          <p:nvPr/>
        </p:nvSpPr>
        <p:spPr>
          <a:xfrm>
            <a:off x="0" y="1844864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A MINHA CONTA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16533550-5C06-413E-A1A9-1F6EB81EBD8E}"/>
              </a:ext>
            </a:extLst>
          </p:cNvPr>
          <p:cNvSpPr txBox="1"/>
          <p:nvPr/>
        </p:nvSpPr>
        <p:spPr>
          <a:xfrm>
            <a:off x="1143000" y="3959183"/>
            <a:ext cx="617892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4874000" y="3959183"/>
            <a:ext cx="0" cy="2159229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6F08F95D-5AEA-40B4-A61B-09C4BB92A8CD}"/>
              </a:ext>
            </a:extLst>
          </p:cNvPr>
          <p:cNvSpPr txBox="1"/>
          <p:nvPr/>
        </p:nvSpPr>
        <p:spPr>
          <a:xfrm>
            <a:off x="5476611" y="4492596"/>
            <a:ext cx="61789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Olá </a:t>
            </a: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utilizador</a:t>
            </a: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!</a:t>
            </a:r>
            <a:endParaRPr lang="pt-PT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sz="1400" b="0" dirty="0">
                <a:effectLst/>
              </a:rPr>
            </a:b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Aqui poderás ver as tuas encomendas mais recentes e editar os detalhes da tua conta.</a:t>
            </a: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Open Sans" panose="020B0606030504020204" pitchFamily="34" charset="0"/>
              </a:rPr>
              <a:t>.</a:t>
            </a:r>
            <a:endParaRPr lang="pt-PT" sz="1400" b="0" dirty="0">
              <a:effectLst/>
            </a:endParaRPr>
          </a:p>
          <a:p>
            <a:br>
              <a:rPr lang="pt-PT" sz="1400" dirty="0"/>
            </a:br>
            <a:endParaRPr lang="pt-PT" sz="1400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07D0DC5-FE7F-48B1-8003-DC106142DE56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2714172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526003"/>
            <a:ext cx="12192000" cy="4991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13447" y="6784346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AF15FAFE-EF21-431B-9D55-B69FEE59E322}"/>
              </a:ext>
            </a:extLst>
          </p:cNvPr>
          <p:cNvSpPr txBox="1"/>
          <p:nvPr/>
        </p:nvSpPr>
        <p:spPr>
          <a:xfrm>
            <a:off x="0" y="1844864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A MINHA CONTA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16533550-5C06-413E-A1A9-1F6EB81EBD8E}"/>
              </a:ext>
            </a:extLst>
          </p:cNvPr>
          <p:cNvSpPr txBox="1"/>
          <p:nvPr/>
        </p:nvSpPr>
        <p:spPr>
          <a:xfrm>
            <a:off x="1143000" y="3959183"/>
            <a:ext cx="617892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4874000" y="3959183"/>
            <a:ext cx="0" cy="2159229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6F08F95D-5AEA-40B4-A61B-09C4BB92A8CD}"/>
              </a:ext>
            </a:extLst>
          </p:cNvPr>
          <p:cNvSpPr txBox="1"/>
          <p:nvPr/>
        </p:nvSpPr>
        <p:spPr>
          <a:xfrm>
            <a:off x="5476611" y="4492596"/>
            <a:ext cx="61789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Olá </a:t>
            </a: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utilizador</a:t>
            </a: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!</a:t>
            </a:r>
            <a:endParaRPr lang="pt-PT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sz="1400" b="0" dirty="0">
                <a:effectLst/>
              </a:rPr>
            </a:b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Aqui poderás ver as tuas encomendas mais recentes e editar os detalhes da tua conta.</a:t>
            </a:r>
            <a:r>
              <a:rPr lang="pt-PT" sz="1400" b="0" i="0" u="none" strike="noStrike" dirty="0">
                <a:solidFill>
                  <a:srgbClr val="858585"/>
                </a:solidFill>
                <a:effectLst/>
                <a:latin typeface="Open Sans" panose="020B0606030504020204" pitchFamily="34" charset="0"/>
              </a:rPr>
              <a:t>.</a:t>
            </a:r>
            <a:endParaRPr lang="pt-PT" sz="1400" b="0" dirty="0">
              <a:effectLst/>
            </a:endParaRPr>
          </a:p>
          <a:p>
            <a:br>
              <a:rPr lang="pt-PT" sz="1400" dirty="0"/>
            </a:br>
            <a:endParaRPr lang="pt-PT" sz="1400" dirty="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081A6390-303D-4B92-A26D-7F9E319D7F68}"/>
              </a:ext>
            </a:extLst>
          </p:cNvPr>
          <p:cNvSpPr/>
          <p:nvPr/>
        </p:nvSpPr>
        <p:spPr>
          <a:xfrm>
            <a:off x="1119752" y="3896130"/>
            <a:ext cx="2833681" cy="2169321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4CD21CE1-F4A4-4EAA-BB32-45C629CEDEDC}"/>
              </a:ext>
            </a:extLst>
          </p:cNvPr>
          <p:cNvSpPr/>
          <p:nvPr/>
        </p:nvSpPr>
        <p:spPr>
          <a:xfrm>
            <a:off x="954742" y="3714115"/>
            <a:ext cx="1371600" cy="683073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4B773F77-837F-4122-A1E8-2BD53A500DE8}"/>
              </a:ext>
            </a:extLst>
          </p:cNvPr>
          <p:cNvSpPr/>
          <p:nvPr/>
        </p:nvSpPr>
        <p:spPr>
          <a:xfrm>
            <a:off x="4556043" y="3826587"/>
            <a:ext cx="540379" cy="245430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593B935-1B9A-4041-B7DF-B9D1BC327AF6}"/>
              </a:ext>
            </a:extLst>
          </p:cNvPr>
          <p:cNvSpPr/>
          <p:nvPr/>
        </p:nvSpPr>
        <p:spPr>
          <a:xfrm>
            <a:off x="-3190611" y="3533110"/>
            <a:ext cx="2852710" cy="62665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31" name="Conexão reta unidirecional 30">
            <a:extLst>
              <a:ext uri="{FF2B5EF4-FFF2-40B4-BE49-F238E27FC236}">
                <a16:creationId xmlns:a16="http://schemas.microsoft.com/office/drawing/2014/main" id="{0D429420-D0EF-4D1F-B2F8-59684BD12F7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-368666" y="3952176"/>
            <a:ext cx="1323408" cy="1034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xão reta unidirecional 32">
            <a:extLst>
              <a:ext uri="{FF2B5EF4-FFF2-40B4-BE49-F238E27FC236}">
                <a16:creationId xmlns:a16="http://schemas.microsoft.com/office/drawing/2014/main" id="{FCAD581D-1EFE-4238-BCDF-AE15351A2616}"/>
              </a:ext>
            </a:extLst>
          </p:cNvPr>
          <p:cNvCxnSpPr>
            <a:cxnSpLocks/>
          </p:cNvCxnSpPr>
          <p:nvPr/>
        </p:nvCxnSpPr>
        <p:spPr>
          <a:xfrm flipV="1">
            <a:off x="-583845" y="5404451"/>
            <a:ext cx="1703597" cy="41870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xão reta unidirecional 35">
            <a:extLst>
              <a:ext uri="{FF2B5EF4-FFF2-40B4-BE49-F238E27FC236}">
                <a16:creationId xmlns:a16="http://schemas.microsoft.com/office/drawing/2014/main" id="{6829B735-E9F2-44F6-AE76-614819EB9658}"/>
              </a:ext>
            </a:extLst>
          </p:cNvPr>
          <p:cNvCxnSpPr>
            <a:cxnSpLocks/>
          </p:cNvCxnSpPr>
          <p:nvPr/>
        </p:nvCxnSpPr>
        <p:spPr>
          <a:xfrm flipV="1">
            <a:off x="-337901" y="6262491"/>
            <a:ext cx="4893944" cy="1231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ângulo 36">
            <a:extLst>
              <a:ext uri="{FF2B5EF4-FFF2-40B4-BE49-F238E27FC236}">
                <a16:creationId xmlns:a16="http://schemas.microsoft.com/office/drawing/2014/main" id="{066DC99B-CC6E-4BA6-ADB2-7728386103D9}"/>
              </a:ext>
            </a:extLst>
          </p:cNvPr>
          <p:cNvSpPr/>
          <p:nvPr/>
        </p:nvSpPr>
        <p:spPr>
          <a:xfrm>
            <a:off x="-3519581" y="5236044"/>
            <a:ext cx="2956170" cy="104101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8C98B67-4D72-4278-921D-85657C09CCF5}"/>
              </a:ext>
            </a:extLst>
          </p:cNvPr>
          <p:cNvSpPr/>
          <p:nvPr/>
        </p:nvSpPr>
        <p:spPr>
          <a:xfrm>
            <a:off x="-4312412" y="7171954"/>
            <a:ext cx="4006451" cy="55464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6B4F985-BD39-4BF3-8D3F-2CEC71F17A0E}"/>
              </a:ext>
            </a:extLst>
          </p:cNvPr>
          <p:cNvSpPr txBox="1"/>
          <p:nvPr/>
        </p:nvSpPr>
        <p:spPr>
          <a:xfrm>
            <a:off x="-3097098" y="3668990"/>
            <a:ext cx="3059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b="1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text-decoration</a:t>
            </a:r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bold</a:t>
            </a:r>
            <a:endParaRPr lang="pt-PT" dirty="0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A0E41C47-CF14-4905-A02C-9BC87DB42286}"/>
              </a:ext>
            </a:extLst>
          </p:cNvPr>
          <p:cNvSpPr txBox="1"/>
          <p:nvPr/>
        </p:nvSpPr>
        <p:spPr>
          <a:xfrm>
            <a:off x="-3926340" y="5294885"/>
            <a:ext cx="34907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left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#660000</a:t>
            </a:r>
            <a:endParaRPr lang="pt-PT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88C6BCF-E699-48DC-9840-735C2009857C}"/>
              </a:ext>
            </a:extLst>
          </p:cNvPr>
          <p:cNvSpPr txBox="1"/>
          <p:nvPr/>
        </p:nvSpPr>
        <p:spPr>
          <a:xfrm>
            <a:off x="-4323018" y="7256657"/>
            <a:ext cx="8135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b="1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border-right</a:t>
            </a:r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2px </a:t>
            </a:r>
            <a:r>
              <a:rPr lang="pt-PT" sz="1800" b="0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solid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  #660000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44830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526003"/>
            <a:ext cx="12192000" cy="4991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13447" y="6784346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AF15FAFE-EF21-431B-9D55-B69FEE59E322}"/>
              </a:ext>
            </a:extLst>
          </p:cNvPr>
          <p:cNvSpPr txBox="1"/>
          <p:nvPr/>
        </p:nvSpPr>
        <p:spPr>
          <a:xfrm>
            <a:off x="0" y="1844864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A MINHA CONTA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16533550-5C06-413E-A1A9-1F6EB81EBD8E}"/>
              </a:ext>
            </a:extLst>
          </p:cNvPr>
          <p:cNvSpPr txBox="1"/>
          <p:nvPr/>
        </p:nvSpPr>
        <p:spPr>
          <a:xfrm>
            <a:off x="850900" y="3922193"/>
            <a:ext cx="617892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4581900" y="3922193"/>
            <a:ext cx="0" cy="2159229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4A0FE66-7704-4A6A-B660-37D61CFCCD82}"/>
              </a:ext>
            </a:extLst>
          </p:cNvPr>
          <p:cNvSpPr txBox="1"/>
          <p:nvPr/>
        </p:nvSpPr>
        <p:spPr>
          <a:xfrm>
            <a:off x="4831233" y="4063198"/>
            <a:ext cx="66238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 	          DATA   	       TOTAL           AÇÕES</a:t>
            </a:r>
            <a:endParaRPr lang="pt-PT" dirty="0"/>
          </a:p>
        </p:txBody>
      </p:sp>
      <p:cxnSp>
        <p:nvCxnSpPr>
          <p:cNvPr id="29" name="Conexão reta 28">
            <a:extLst>
              <a:ext uri="{FF2B5EF4-FFF2-40B4-BE49-F238E27FC236}">
                <a16:creationId xmlns:a16="http://schemas.microsoft.com/office/drawing/2014/main" id="{95F1E037-6BF5-4F7C-988B-72BE3F6871F1}"/>
              </a:ext>
            </a:extLst>
          </p:cNvPr>
          <p:cNvCxnSpPr>
            <a:cxnSpLocks/>
          </p:cNvCxnSpPr>
          <p:nvPr/>
        </p:nvCxnSpPr>
        <p:spPr>
          <a:xfrm>
            <a:off x="4940634" y="4401752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EC784FF-7ED3-4BDB-BCDA-B2E07A2339DD}"/>
              </a:ext>
            </a:extLst>
          </p:cNvPr>
          <p:cNvSpPr txBox="1"/>
          <p:nvPr/>
        </p:nvSpPr>
        <p:spPr>
          <a:xfrm>
            <a:off x="5017619" y="4501566"/>
            <a:ext cx="794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#111</a:t>
            </a:r>
            <a:endParaRPr lang="pt-PT" sz="1400" b="0" dirty="0">
              <a:effectLst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F2B1683-A5EE-47C1-84F3-C5A54FFD81B6}"/>
              </a:ext>
            </a:extLst>
          </p:cNvPr>
          <p:cNvSpPr txBox="1"/>
          <p:nvPr/>
        </p:nvSpPr>
        <p:spPr>
          <a:xfrm>
            <a:off x="6682789" y="4501566"/>
            <a:ext cx="2375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08/11/2020 às 22h55</a:t>
            </a:r>
            <a:endParaRPr lang="pt-PT" sz="1400" b="0" dirty="0">
              <a:effectLst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8FBFE0B-496F-45F5-983A-D0DA8FEFB454}"/>
              </a:ext>
            </a:extLst>
          </p:cNvPr>
          <p:cNvSpPr txBox="1"/>
          <p:nvPr/>
        </p:nvSpPr>
        <p:spPr>
          <a:xfrm>
            <a:off x="9037634" y="4501566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30€</a:t>
            </a:r>
            <a:endParaRPr lang="pt-PT" sz="1400" b="0" dirty="0">
              <a:effectLst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8F8622B-44AD-49AD-BD31-BB6448D11860}"/>
              </a:ext>
            </a:extLst>
          </p:cNvPr>
          <p:cNvSpPr txBox="1"/>
          <p:nvPr/>
        </p:nvSpPr>
        <p:spPr>
          <a:xfrm>
            <a:off x="10107306" y="4501566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Detalhes</a:t>
            </a:r>
            <a:endParaRPr lang="pt-PT" sz="1400" b="0" dirty="0">
              <a:effectLst/>
            </a:endParaRPr>
          </a:p>
        </p:txBody>
      </p:sp>
      <p:cxnSp>
        <p:nvCxnSpPr>
          <p:cNvPr id="43" name="Conexão reta 42">
            <a:extLst>
              <a:ext uri="{FF2B5EF4-FFF2-40B4-BE49-F238E27FC236}">
                <a16:creationId xmlns:a16="http://schemas.microsoft.com/office/drawing/2014/main" id="{555B7FD8-A2F5-4BF3-993B-3E008E046342}"/>
              </a:ext>
            </a:extLst>
          </p:cNvPr>
          <p:cNvCxnSpPr>
            <a:cxnSpLocks/>
          </p:cNvCxnSpPr>
          <p:nvPr/>
        </p:nvCxnSpPr>
        <p:spPr>
          <a:xfrm>
            <a:off x="4940634" y="4893499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A11B2AA5-69D8-4DC7-A2AC-CCD094B10AD0}"/>
              </a:ext>
            </a:extLst>
          </p:cNvPr>
          <p:cNvSpPr txBox="1"/>
          <p:nvPr/>
        </p:nvSpPr>
        <p:spPr>
          <a:xfrm>
            <a:off x="5017619" y="4993313"/>
            <a:ext cx="794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#111</a:t>
            </a:r>
            <a:endParaRPr lang="pt-PT" sz="1400" b="0" dirty="0">
              <a:effectLst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88258F26-0B0C-4C37-80C2-552344607C33}"/>
              </a:ext>
            </a:extLst>
          </p:cNvPr>
          <p:cNvSpPr txBox="1"/>
          <p:nvPr/>
        </p:nvSpPr>
        <p:spPr>
          <a:xfrm>
            <a:off x="6682789" y="4993313"/>
            <a:ext cx="2375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08/11/2020 às 22h55</a:t>
            </a:r>
            <a:endParaRPr lang="pt-PT" sz="1400" b="0" dirty="0">
              <a:effectLst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BB61184-A070-48B6-A9DE-D02CCAE99001}"/>
              </a:ext>
            </a:extLst>
          </p:cNvPr>
          <p:cNvSpPr txBox="1"/>
          <p:nvPr/>
        </p:nvSpPr>
        <p:spPr>
          <a:xfrm>
            <a:off x="9037634" y="4993313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30€</a:t>
            </a:r>
            <a:endParaRPr lang="pt-PT" sz="1400" b="0" dirty="0">
              <a:effectLst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405CA18A-C70C-4100-B556-DBC92A5B6D57}"/>
              </a:ext>
            </a:extLst>
          </p:cNvPr>
          <p:cNvSpPr txBox="1"/>
          <p:nvPr/>
        </p:nvSpPr>
        <p:spPr>
          <a:xfrm>
            <a:off x="10107306" y="4993313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Detalhes</a:t>
            </a:r>
            <a:endParaRPr lang="pt-PT" sz="1400" b="0" dirty="0">
              <a:effectLst/>
            </a:endParaRPr>
          </a:p>
        </p:txBody>
      </p:sp>
      <p:cxnSp>
        <p:nvCxnSpPr>
          <p:cNvPr id="48" name="Conexão reta 47">
            <a:extLst>
              <a:ext uri="{FF2B5EF4-FFF2-40B4-BE49-F238E27FC236}">
                <a16:creationId xmlns:a16="http://schemas.microsoft.com/office/drawing/2014/main" id="{310E1DF0-AFA7-4A97-B9C1-A45A8A65F187}"/>
              </a:ext>
            </a:extLst>
          </p:cNvPr>
          <p:cNvCxnSpPr>
            <a:cxnSpLocks/>
          </p:cNvCxnSpPr>
          <p:nvPr/>
        </p:nvCxnSpPr>
        <p:spPr>
          <a:xfrm>
            <a:off x="4940634" y="5401317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451AA836-7927-4D09-9B8A-6F7ED29B24D1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507008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0FA3135-27CF-4D26-916C-BCCD88152713}"/>
              </a:ext>
            </a:extLst>
          </p:cNvPr>
          <p:cNvSpPr/>
          <p:nvPr/>
        </p:nvSpPr>
        <p:spPr>
          <a:xfrm>
            <a:off x="0" y="262759"/>
            <a:ext cx="12192000" cy="1166648"/>
          </a:xfrm>
          <a:prstGeom prst="rect">
            <a:avLst/>
          </a:prstGeom>
          <a:solidFill>
            <a:srgbClr val="640000"/>
          </a:solidFill>
          <a:ln>
            <a:solidFill>
              <a:srgbClr val="6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78E7494-797E-47B7-97DE-48B5299E4FE8}"/>
              </a:ext>
            </a:extLst>
          </p:cNvPr>
          <p:cNvSpPr txBox="1"/>
          <p:nvPr/>
        </p:nvSpPr>
        <p:spPr>
          <a:xfrm>
            <a:off x="0" y="262759"/>
            <a:ext cx="121920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6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PT" sz="66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Modelo de dados</a:t>
            </a:r>
            <a:endParaRPr lang="pt-PT" sz="1100" b="0" dirty="0">
              <a:effectLst/>
            </a:endParaRPr>
          </a:p>
          <a:p>
            <a:br>
              <a:rPr lang="pt-PT" sz="1050" dirty="0"/>
            </a:br>
            <a:endParaRPr lang="pt-PT" sz="105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C0FFCD-B6B8-4D98-A613-375F87D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601" y="1582560"/>
            <a:ext cx="5896797" cy="513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61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526003"/>
            <a:ext cx="12192000" cy="4991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13447" y="6784346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AF15FAFE-EF21-431B-9D55-B69FEE59E322}"/>
              </a:ext>
            </a:extLst>
          </p:cNvPr>
          <p:cNvSpPr txBox="1"/>
          <p:nvPr/>
        </p:nvSpPr>
        <p:spPr>
          <a:xfrm>
            <a:off x="0" y="1844864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A MINHA CONTA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16533550-5C06-413E-A1A9-1F6EB81EBD8E}"/>
              </a:ext>
            </a:extLst>
          </p:cNvPr>
          <p:cNvSpPr txBox="1"/>
          <p:nvPr/>
        </p:nvSpPr>
        <p:spPr>
          <a:xfrm>
            <a:off x="954741" y="3906223"/>
            <a:ext cx="617892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4685741" y="3906223"/>
            <a:ext cx="0" cy="2159229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4A0FE66-7704-4A6A-B660-37D61CFCCD82}"/>
              </a:ext>
            </a:extLst>
          </p:cNvPr>
          <p:cNvSpPr txBox="1"/>
          <p:nvPr/>
        </p:nvSpPr>
        <p:spPr>
          <a:xfrm>
            <a:off x="4935074" y="4047228"/>
            <a:ext cx="66238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 	          DATA   	       TOTAL           AÇÕES</a:t>
            </a:r>
            <a:endParaRPr lang="pt-PT" dirty="0"/>
          </a:p>
        </p:txBody>
      </p:sp>
      <p:cxnSp>
        <p:nvCxnSpPr>
          <p:cNvPr id="29" name="Conexão reta 28">
            <a:extLst>
              <a:ext uri="{FF2B5EF4-FFF2-40B4-BE49-F238E27FC236}">
                <a16:creationId xmlns:a16="http://schemas.microsoft.com/office/drawing/2014/main" id="{95F1E037-6BF5-4F7C-988B-72BE3F6871F1}"/>
              </a:ext>
            </a:extLst>
          </p:cNvPr>
          <p:cNvCxnSpPr>
            <a:cxnSpLocks/>
          </p:cNvCxnSpPr>
          <p:nvPr/>
        </p:nvCxnSpPr>
        <p:spPr>
          <a:xfrm>
            <a:off x="5044475" y="4385782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EC784FF-7ED3-4BDB-BCDA-B2E07A2339DD}"/>
              </a:ext>
            </a:extLst>
          </p:cNvPr>
          <p:cNvSpPr txBox="1"/>
          <p:nvPr/>
        </p:nvSpPr>
        <p:spPr>
          <a:xfrm>
            <a:off x="5121460" y="4485596"/>
            <a:ext cx="794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#111</a:t>
            </a:r>
            <a:endParaRPr lang="pt-PT" sz="1400" b="0" dirty="0">
              <a:effectLst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F2B1683-A5EE-47C1-84F3-C5A54FFD81B6}"/>
              </a:ext>
            </a:extLst>
          </p:cNvPr>
          <p:cNvSpPr txBox="1"/>
          <p:nvPr/>
        </p:nvSpPr>
        <p:spPr>
          <a:xfrm>
            <a:off x="6786630" y="4485596"/>
            <a:ext cx="2375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08/11/2020 às 22h55</a:t>
            </a:r>
            <a:endParaRPr lang="pt-PT" sz="1400" b="0" dirty="0">
              <a:effectLst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8FBFE0B-496F-45F5-983A-D0DA8FEFB454}"/>
              </a:ext>
            </a:extLst>
          </p:cNvPr>
          <p:cNvSpPr txBox="1"/>
          <p:nvPr/>
        </p:nvSpPr>
        <p:spPr>
          <a:xfrm>
            <a:off x="9141475" y="4485596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30€</a:t>
            </a:r>
            <a:endParaRPr lang="pt-PT" sz="1400" b="0" dirty="0">
              <a:effectLst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8F8622B-44AD-49AD-BD31-BB6448D11860}"/>
              </a:ext>
            </a:extLst>
          </p:cNvPr>
          <p:cNvSpPr txBox="1"/>
          <p:nvPr/>
        </p:nvSpPr>
        <p:spPr>
          <a:xfrm>
            <a:off x="10211147" y="4485596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Detalhes</a:t>
            </a:r>
            <a:endParaRPr lang="pt-PT" sz="1400" b="0" dirty="0">
              <a:effectLst/>
            </a:endParaRPr>
          </a:p>
        </p:txBody>
      </p:sp>
      <p:cxnSp>
        <p:nvCxnSpPr>
          <p:cNvPr id="43" name="Conexão reta 42">
            <a:extLst>
              <a:ext uri="{FF2B5EF4-FFF2-40B4-BE49-F238E27FC236}">
                <a16:creationId xmlns:a16="http://schemas.microsoft.com/office/drawing/2014/main" id="{555B7FD8-A2F5-4BF3-993B-3E008E046342}"/>
              </a:ext>
            </a:extLst>
          </p:cNvPr>
          <p:cNvCxnSpPr>
            <a:cxnSpLocks/>
          </p:cNvCxnSpPr>
          <p:nvPr/>
        </p:nvCxnSpPr>
        <p:spPr>
          <a:xfrm>
            <a:off x="5044475" y="4877529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A11B2AA5-69D8-4DC7-A2AC-CCD094B10AD0}"/>
              </a:ext>
            </a:extLst>
          </p:cNvPr>
          <p:cNvSpPr txBox="1"/>
          <p:nvPr/>
        </p:nvSpPr>
        <p:spPr>
          <a:xfrm>
            <a:off x="5121460" y="4977343"/>
            <a:ext cx="794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#111</a:t>
            </a:r>
            <a:endParaRPr lang="pt-PT" sz="1400" b="0" dirty="0">
              <a:effectLst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88258F26-0B0C-4C37-80C2-552344607C33}"/>
              </a:ext>
            </a:extLst>
          </p:cNvPr>
          <p:cNvSpPr txBox="1"/>
          <p:nvPr/>
        </p:nvSpPr>
        <p:spPr>
          <a:xfrm>
            <a:off x="6786630" y="4977343"/>
            <a:ext cx="2375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08/11/2020 às 22h55</a:t>
            </a:r>
            <a:endParaRPr lang="pt-PT" sz="1400" b="0" dirty="0">
              <a:effectLst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BB61184-A070-48B6-A9DE-D02CCAE99001}"/>
              </a:ext>
            </a:extLst>
          </p:cNvPr>
          <p:cNvSpPr txBox="1"/>
          <p:nvPr/>
        </p:nvSpPr>
        <p:spPr>
          <a:xfrm>
            <a:off x="9141475" y="4977343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30€</a:t>
            </a:r>
            <a:endParaRPr lang="pt-PT" sz="1400" b="0" dirty="0">
              <a:effectLst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405CA18A-C70C-4100-B556-DBC92A5B6D57}"/>
              </a:ext>
            </a:extLst>
          </p:cNvPr>
          <p:cNvSpPr txBox="1"/>
          <p:nvPr/>
        </p:nvSpPr>
        <p:spPr>
          <a:xfrm>
            <a:off x="10211147" y="4977343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Detalhes</a:t>
            </a:r>
            <a:endParaRPr lang="pt-PT" sz="1400" b="0" dirty="0">
              <a:effectLst/>
            </a:endParaRPr>
          </a:p>
        </p:txBody>
      </p:sp>
      <p:cxnSp>
        <p:nvCxnSpPr>
          <p:cNvPr id="48" name="Conexão reta 47">
            <a:extLst>
              <a:ext uri="{FF2B5EF4-FFF2-40B4-BE49-F238E27FC236}">
                <a16:creationId xmlns:a16="http://schemas.microsoft.com/office/drawing/2014/main" id="{310E1DF0-AFA7-4A97-B9C1-A45A8A65F187}"/>
              </a:ext>
            </a:extLst>
          </p:cNvPr>
          <p:cNvCxnSpPr>
            <a:cxnSpLocks/>
          </p:cNvCxnSpPr>
          <p:nvPr/>
        </p:nvCxnSpPr>
        <p:spPr>
          <a:xfrm>
            <a:off x="5044475" y="5385347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xão reta unidirecional 37">
            <a:extLst>
              <a:ext uri="{FF2B5EF4-FFF2-40B4-BE49-F238E27FC236}">
                <a16:creationId xmlns:a16="http://schemas.microsoft.com/office/drawing/2014/main" id="{F9FB376C-1C70-4555-A347-16F9A3A3F049}"/>
              </a:ext>
            </a:extLst>
          </p:cNvPr>
          <p:cNvCxnSpPr>
            <a:cxnSpLocks/>
          </p:cNvCxnSpPr>
          <p:nvPr/>
        </p:nvCxnSpPr>
        <p:spPr>
          <a:xfrm flipH="1">
            <a:off x="11429997" y="3800409"/>
            <a:ext cx="996904" cy="4394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>
            <a:extLst>
              <a:ext uri="{FF2B5EF4-FFF2-40B4-BE49-F238E27FC236}">
                <a16:creationId xmlns:a16="http://schemas.microsoft.com/office/drawing/2014/main" id="{BE865691-9D6D-48CF-BA1E-F7398EF1D9E2}"/>
              </a:ext>
            </a:extLst>
          </p:cNvPr>
          <p:cNvSpPr/>
          <p:nvPr/>
        </p:nvSpPr>
        <p:spPr>
          <a:xfrm>
            <a:off x="12426901" y="3073029"/>
            <a:ext cx="6334542" cy="210281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5626DCB-2137-42C2-9E79-9E6E73F4DE49}"/>
              </a:ext>
            </a:extLst>
          </p:cNvPr>
          <p:cNvSpPr txBox="1"/>
          <p:nvPr/>
        </p:nvSpPr>
        <p:spPr>
          <a:xfrm>
            <a:off x="11996496" y="3207635"/>
            <a:ext cx="76581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sng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Formatação da tabela igual à formatação </a:t>
            </a:r>
          </a:p>
          <a:p>
            <a:pPr indent="457200" algn="ctr"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sng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das outras tabelas </a:t>
            </a:r>
            <a:r>
              <a:rPr lang="pt-PT" sz="1800" b="0" i="0" u="sng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exepto</a:t>
            </a:r>
            <a:r>
              <a:rPr lang="pt-PT" sz="1800" b="0" i="0" u="sng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:</a:t>
            </a:r>
            <a:endParaRPr lang="pt-PT" b="0" dirty="0">
              <a:effectLst/>
            </a:endParaRPr>
          </a:p>
          <a:p>
            <a:pPr marL="457200" indent="457200" algn="just"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border-bottom</a:t>
            </a:r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:  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2px </a:t>
            </a:r>
            <a:r>
              <a:rPr lang="pt-PT" sz="1800" b="0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dashed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#660000 </a:t>
            </a:r>
            <a:endParaRPr lang="pt-PT" b="0" dirty="0">
              <a:effectLst/>
            </a:endParaRPr>
          </a:p>
          <a:p>
            <a:pPr marL="914400" algn="just"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- O texto dos detalhes é bold preto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362D39C3-7DC7-4072-8366-5932FC500126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2581182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526001"/>
            <a:ext cx="12192000" cy="2743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0" y="9192967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AF15FAFE-EF21-431B-9D55-B69FEE59E322}"/>
              </a:ext>
            </a:extLst>
          </p:cNvPr>
          <p:cNvSpPr txBox="1"/>
          <p:nvPr/>
        </p:nvSpPr>
        <p:spPr>
          <a:xfrm>
            <a:off x="0" y="1844864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A MINHA CONTA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16533550-5C06-413E-A1A9-1F6EB81EBD8E}"/>
              </a:ext>
            </a:extLst>
          </p:cNvPr>
          <p:cNvSpPr txBox="1"/>
          <p:nvPr/>
        </p:nvSpPr>
        <p:spPr>
          <a:xfrm>
            <a:off x="834323" y="3947674"/>
            <a:ext cx="364279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4565323" y="3947674"/>
            <a:ext cx="0" cy="2159229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4A0FE66-7704-4A6A-B660-37D61CFCCD82}"/>
              </a:ext>
            </a:extLst>
          </p:cNvPr>
          <p:cNvSpPr txBox="1"/>
          <p:nvPr/>
        </p:nvSpPr>
        <p:spPr>
          <a:xfrm>
            <a:off x="4907763" y="4456281"/>
            <a:ext cx="66238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 #111</a:t>
            </a:r>
            <a:endParaRPr lang="pt-PT" dirty="0"/>
          </a:p>
        </p:txBody>
      </p:sp>
      <p:cxnSp>
        <p:nvCxnSpPr>
          <p:cNvPr id="29" name="Conexão reta 28">
            <a:extLst>
              <a:ext uri="{FF2B5EF4-FFF2-40B4-BE49-F238E27FC236}">
                <a16:creationId xmlns:a16="http://schemas.microsoft.com/office/drawing/2014/main" id="{95F1E037-6BF5-4F7C-988B-72BE3F6871F1}"/>
              </a:ext>
            </a:extLst>
          </p:cNvPr>
          <p:cNvCxnSpPr>
            <a:cxnSpLocks/>
          </p:cNvCxnSpPr>
          <p:nvPr/>
        </p:nvCxnSpPr>
        <p:spPr>
          <a:xfrm>
            <a:off x="5017279" y="5256375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EC784FF-7ED3-4BDB-BCDA-B2E07A2339DD}"/>
              </a:ext>
            </a:extLst>
          </p:cNvPr>
          <p:cNvSpPr txBox="1"/>
          <p:nvPr/>
        </p:nvSpPr>
        <p:spPr>
          <a:xfrm>
            <a:off x="5040952" y="5292214"/>
            <a:ext cx="12460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 err="1">
                <a:solidFill>
                  <a:srgbClr val="000000"/>
                </a:solidFill>
                <a:latin typeface="Montserrat" panose="00000500000000000000" pitchFamily="2" charset="0"/>
              </a:rPr>
              <a:t>Pepperoni</a:t>
            </a:r>
            <a:endParaRPr lang="pt-PT" sz="1400" b="0" dirty="0">
              <a:effectLst/>
            </a:endParaRPr>
          </a:p>
        </p:txBody>
      </p:sp>
      <p:cxnSp>
        <p:nvCxnSpPr>
          <p:cNvPr id="43" name="Conexão reta 42">
            <a:extLst>
              <a:ext uri="{FF2B5EF4-FFF2-40B4-BE49-F238E27FC236}">
                <a16:creationId xmlns:a16="http://schemas.microsoft.com/office/drawing/2014/main" id="{555B7FD8-A2F5-4BF3-993B-3E008E046342}"/>
              </a:ext>
            </a:extLst>
          </p:cNvPr>
          <p:cNvCxnSpPr>
            <a:cxnSpLocks/>
          </p:cNvCxnSpPr>
          <p:nvPr/>
        </p:nvCxnSpPr>
        <p:spPr>
          <a:xfrm>
            <a:off x="5040952" y="6116655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BB61184-A070-48B6-A9DE-D02CCAE99001}"/>
              </a:ext>
            </a:extLst>
          </p:cNvPr>
          <p:cNvSpPr txBox="1"/>
          <p:nvPr/>
        </p:nvSpPr>
        <p:spPr>
          <a:xfrm>
            <a:off x="10216770" y="5324145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15</a:t>
            </a: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€</a:t>
            </a:r>
            <a:endParaRPr lang="pt-PT" sz="1400" b="0" dirty="0">
              <a:effectLst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4D0AAB3-A6E8-4511-B3E9-57447DE267D5}"/>
              </a:ext>
            </a:extLst>
          </p:cNvPr>
          <p:cNvSpPr txBox="1"/>
          <p:nvPr/>
        </p:nvSpPr>
        <p:spPr>
          <a:xfrm>
            <a:off x="4891186" y="3902757"/>
            <a:ext cx="61789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ENCOMENDA 		</a:t>
            </a:r>
            <a:r>
              <a:rPr lang="pt-PT" sz="16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VOLTAR </a:t>
            </a:r>
            <a:br>
              <a:rPr lang="pt-PT" sz="1600" dirty="0"/>
            </a:br>
            <a:endParaRPr lang="pt-PT" sz="1600" dirty="0"/>
          </a:p>
        </p:txBody>
      </p:sp>
      <p:cxnSp>
        <p:nvCxnSpPr>
          <p:cNvPr id="41" name="Conexão reta 40">
            <a:extLst>
              <a:ext uri="{FF2B5EF4-FFF2-40B4-BE49-F238E27FC236}">
                <a16:creationId xmlns:a16="http://schemas.microsoft.com/office/drawing/2014/main" id="{F9C3271A-A52C-48C8-9275-8F8AB8C668EE}"/>
              </a:ext>
            </a:extLst>
          </p:cNvPr>
          <p:cNvCxnSpPr>
            <a:cxnSpLocks/>
          </p:cNvCxnSpPr>
          <p:nvPr/>
        </p:nvCxnSpPr>
        <p:spPr>
          <a:xfrm>
            <a:off x="4988965" y="4814863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74DB058-7D99-402C-9A02-584CCB12C3C8}"/>
              </a:ext>
            </a:extLst>
          </p:cNvPr>
          <p:cNvSpPr txBox="1"/>
          <p:nvPr/>
        </p:nvSpPr>
        <p:spPr>
          <a:xfrm>
            <a:off x="5099555" y="4901537"/>
            <a:ext cx="90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Pizza</a:t>
            </a:r>
            <a:endParaRPr lang="pt-PT" sz="1400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A82369E8-D7E7-4622-AFAB-660D3DCDF114}"/>
              </a:ext>
            </a:extLst>
          </p:cNvPr>
          <p:cNvSpPr txBox="1"/>
          <p:nvPr/>
        </p:nvSpPr>
        <p:spPr>
          <a:xfrm>
            <a:off x="7639049" y="4903928"/>
            <a:ext cx="15990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Ingredientes</a:t>
            </a:r>
            <a:endParaRPr lang="pt-PT" sz="1400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547F3400-A02C-458B-A6C4-71AC6B67F37F}"/>
              </a:ext>
            </a:extLst>
          </p:cNvPr>
          <p:cNvSpPr txBox="1"/>
          <p:nvPr/>
        </p:nvSpPr>
        <p:spPr>
          <a:xfrm>
            <a:off x="10161645" y="4896405"/>
            <a:ext cx="15990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Preço</a:t>
            </a:r>
            <a:endParaRPr lang="pt-PT" sz="1400" dirty="0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F5BA3B94-EBF3-426F-BE30-1757786F7438}"/>
              </a:ext>
            </a:extLst>
          </p:cNvPr>
          <p:cNvSpPr txBox="1"/>
          <p:nvPr/>
        </p:nvSpPr>
        <p:spPr>
          <a:xfrm>
            <a:off x="7639049" y="5261961"/>
            <a:ext cx="16158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alface,tomate, queijo, fiambre, nutella</a:t>
            </a:r>
            <a:endParaRPr lang="pt-PT" sz="1400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6924A4E4-BF48-4E5E-9240-421DBEB48C06}"/>
              </a:ext>
            </a:extLst>
          </p:cNvPr>
          <p:cNvSpPr txBox="1"/>
          <p:nvPr/>
        </p:nvSpPr>
        <p:spPr>
          <a:xfrm>
            <a:off x="5040952" y="6211788"/>
            <a:ext cx="12460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 err="1">
                <a:solidFill>
                  <a:srgbClr val="000000"/>
                </a:solidFill>
                <a:latin typeface="Montserrat" panose="00000500000000000000" pitchFamily="2" charset="0"/>
              </a:rPr>
              <a:t>Pepperoni</a:t>
            </a:r>
            <a:endParaRPr lang="pt-PT" sz="1400" b="0" dirty="0">
              <a:effectLst/>
            </a:endParaRPr>
          </a:p>
        </p:txBody>
      </p:sp>
      <p:cxnSp>
        <p:nvCxnSpPr>
          <p:cNvPr id="69" name="Conexão reta 68">
            <a:extLst>
              <a:ext uri="{FF2B5EF4-FFF2-40B4-BE49-F238E27FC236}">
                <a16:creationId xmlns:a16="http://schemas.microsoft.com/office/drawing/2014/main" id="{18072799-EA0E-42D4-8E79-7779D5E75707}"/>
              </a:ext>
            </a:extLst>
          </p:cNvPr>
          <p:cNvCxnSpPr>
            <a:cxnSpLocks/>
          </p:cNvCxnSpPr>
          <p:nvPr/>
        </p:nvCxnSpPr>
        <p:spPr>
          <a:xfrm>
            <a:off x="5040952" y="7036229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AED96C4-80E9-4DEB-BE92-F1B406B7CA4E}"/>
              </a:ext>
            </a:extLst>
          </p:cNvPr>
          <p:cNvSpPr txBox="1"/>
          <p:nvPr/>
        </p:nvSpPr>
        <p:spPr>
          <a:xfrm>
            <a:off x="10216770" y="6243719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15</a:t>
            </a: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€</a:t>
            </a:r>
            <a:endParaRPr lang="pt-PT" sz="1400" b="0" dirty="0">
              <a:effectLst/>
            </a:endParaRP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A276D68B-11D2-4CCD-AA07-90C50DFC570F}"/>
              </a:ext>
            </a:extLst>
          </p:cNvPr>
          <p:cNvSpPr txBox="1"/>
          <p:nvPr/>
        </p:nvSpPr>
        <p:spPr>
          <a:xfrm>
            <a:off x="7639049" y="6181535"/>
            <a:ext cx="16158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alface,tomate, queijo, fiambre, nutella</a:t>
            </a:r>
            <a:endParaRPr lang="pt-PT" sz="1400" dirty="0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CF747BA4-F5B8-4AB8-AC63-15691B951958}"/>
              </a:ext>
            </a:extLst>
          </p:cNvPr>
          <p:cNvSpPr txBox="1"/>
          <p:nvPr/>
        </p:nvSpPr>
        <p:spPr>
          <a:xfrm>
            <a:off x="5066002" y="7078507"/>
            <a:ext cx="2942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Método</a:t>
            </a:r>
            <a:r>
              <a:rPr lang="pt-PT" sz="16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de</a:t>
            </a:r>
            <a:r>
              <a:rPr lang="pt-PT" sz="16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Pagamento</a:t>
            </a:r>
          </a:p>
        </p:txBody>
      </p:sp>
      <p:cxnSp>
        <p:nvCxnSpPr>
          <p:cNvPr id="75" name="Conexão reta 74">
            <a:extLst>
              <a:ext uri="{FF2B5EF4-FFF2-40B4-BE49-F238E27FC236}">
                <a16:creationId xmlns:a16="http://schemas.microsoft.com/office/drawing/2014/main" id="{4DD19142-30C3-4336-86E8-4C4299EB1696}"/>
              </a:ext>
            </a:extLst>
          </p:cNvPr>
          <p:cNvCxnSpPr>
            <a:cxnSpLocks/>
          </p:cNvCxnSpPr>
          <p:nvPr/>
        </p:nvCxnSpPr>
        <p:spPr>
          <a:xfrm>
            <a:off x="5040952" y="7484105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5E9319E1-F5B5-4935-896D-697C6F63C33E}"/>
              </a:ext>
            </a:extLst>
          </p:cNvPr>
          <p:cNvSpPr txBox="1"/>
          <p:nvPr/>
        </p:nvSpPr>
        <p:spPr>
          <a:xfrm>
            <a:off x="5066002" y="7526383"/>
            <a:ext cx="2942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Morada de Faturação</a:t>
            </a:r>
          </a:p>
        </p:txBody>
      </p:sp>
      <p:cxnSp>
        <p:nvCxnSpPr>
          <p:cNvPr id="77" name="Conexão reta 76">
            <a:extLst>
              <a:ext uri="{FF2B5EF4-FFF2-40B4-BE49-F238E27FC236}">
                <a16:creationId xmlns:a16="http://schemas.microsoft.com/office/drawing/2014/main" id="{8515C1B4-4443-4F04-BBCA-97CC6AEC53EA}"/>
              </a:ext>
            </a:extLst>
          </p:cNvPr>
          <p:cNvCxnSpPr>
            <a:cxnSpLocks/>
          </p:cNvCxnSpPr>
          <p:nvPr/>
        </p:nvCxnSpPr>
        <p:spPr>
          <a:xfrm>
            <a:off x="5040952" y="7913532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A422BD58-D2BF-49EE-9D9F-D67B9CE464A3}"/>
              </a:ext>
            </a:extLst>
          </p:cNvPr>
          <p:cNvSpPr txBox="1"/>
          <p:nvPr/>
        </p:nvSpPr>
        <p:spPr>
          <a:xfrm>
            <a:off x="5066002" y="7955810"/>
            <a:ext cx="2942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Contacto</a:t>
            </a:r>
          </a:p>
        </p:txBody>
      </p:sp>
      <p:cxnSp>
        <p:nvCxnSpPr>
          <p:cNvPr id="79" name="Conexão reta 78">
            <a:extLst>
              <a:ext uri="{FF2B5EF4-FFF2-40B4-BE49-F238E27FC236}">
                <a16:creationId xmlns:a16="http://schemas.microsoft.com/office/drawing/2014/main" id="{660C6127-7C32-414B-B272-16298E80B65A}"/>
              </a:ext>
            </a:extLst>
          </p:cNvPr>
          <p:cNvCxnSpPr>
            <a:cxnSpLocks/>
          </p:cNvCxnSpPr>
          <p:nvPr/>
        </p:nvCxnSpPr>
        <p:spPr>
          <a:xfrm>
            <a:off x="5040952" y="8334874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E829C66D-3D51-4657-9A2E-1752382FFB5A}"/>
              </a:ext>
            </a:extLst>
          </p:cNvPr>
          <p:cNvSpPr txBox="1"/>
          <p:nvPr/>
        </p:nvSpPr>
        <p:spPr>
          <a:xfrm>
            <a:off x="9234387" y="8425064"/>
            <a:ext cx="22972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TOTAL</a:t>
            </a:r>
            <a:r>
              <a:rPr lang="pt-PT" sz="1400" dirty="0"/>
              <a:t>          </a:t>
            </a: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30€</a:t>
            </a:r>
            <a:endParaRPr lang="pt-PT" sz="1400" b="0" dirty="0">
              <a:effectLst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B8049556-78CF-4065-94A6-4625EA4C37A0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3735889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526001"/>
            <a:ext cx="12192000" cy="2743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0" y="9192967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AF15FAFE-EF21-431B-9D55-B69FEE59E322}"/>
              </a:ext>
            </a:extLst>
          </p:cNvPr>
          <p:cNvSpPr txBox="1"/>
          <p:nvPr/>
        </p:nvSpPr>
        <p:spPr>
          <a:xfrm>
            <a:off x="0" y="1844864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A MINHA CONTA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16533550-5C06-413E-A1A9-1F6EB81EBD8E}"/>
              </a:ext>
            </a:extLst>
          </p:cNvPr>
          <p:cNvSpPr txBox="1"/>
          <p:nvPr/>
        </p:nvSpPr>
        <p:spPr>
          <a:xfrm>
            <a:off x="834323" y="3947674"/>
            <a:ext cx="364279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4565323" y="3947674"/>
            <a:ext cx="0" cy="2159229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4A0FE66-7704-4A6A-B660-37D61CFCCD82}"/>
              </a:ext>
            </a:extLst>
          </p:cNvPr>
          <p:cNvSpPr txBox="1"/>
          <p:nvPr/>
        </p:nvSpPr>
        <p:spPr>
          <a:xfrm>
            <a:off x="4907763" y="4456281"/>
            <a:ext cx="66238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 #111</a:t>
            </a:r>
            <a:endParaRPr lang="pt-PT" dirty="0"/>
          </a:p>
        </p:txBody>
      </p:sp>
      <p:cxnSp>
        <p:nvCxnSpPr>
          <p:cNvPr id="29" name="Conexão reta 28">
            <a:extLst>
              <a:ext uri="{FF2B5EF4-FFF2-40B4-BE49-F238E27FC236}">
                <a16:creationId xmlns:a16="http://schemas.microsoft.com/office/drawing/2014/main" id="{95F1E037-6BF5-4F7C-988B-72BE3F6871F1}"/>
              </a:ext>
            </a:extLst>
          </p:cNvPr>
          <p:cNvCxnSpPr>
            <a:cxnSpLocks/>
          </p:cNvCxnSpPr>
          <p:nvPr/>
        </p:nvCxnSpPr>
        <p:spPr>
          <a:xfrm>
            <a:off x="5017279" y="5256375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EC784FF-7ED3-4BDB-BCDA-B2E07A2339DD}"/>
              </a:ext>
            </a:extLst>
          </p:cNvPr>
          <p:cNvSpPr txBox="1"/>
          <p:nvPr/>
        </p:nvSpPr>
        <p:spPr>
          <a:xfrm>
            <a:off x="5040952" y="5292214"/>
            <a:ext cx="12460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 err="1">
                <a:solidFill>
                  <a:srgbClr val="000000"/>
                </a:solidFill>
                <a:latin typeface="Montserrat" panose="00000500000000000000" pitchFamily="2" charset="0"/>
              </a:rPr>
              <a:t>Pepperoni</a:t>
            </a:r>
            <a:endParaRPr lang="pt-PT" sz="1400" b="0" dirty="0">
              <a:effectLst/>
            </a:endParaRPr>
          </a:p>
        </p:txBody>
      </p:sp>
      <p:cxnSp>
        <p:nvCxnSpPr>
          <p:cNvPr id="43" name="Conexão reta 42">
            <a:extLst>
              <a:ext uri="{FF2B5EF4-FFF2-40B4-BE49-F238E27FC236}">
                <a16:creationId xmlns:a16="http://schemas.microsoft.com/office/drawing/2014/main" id="{555B7FD8-A2F5-4BF3-993B-3E008E046342}"/>
              </a:ext>
            </a:extLst>
          </p:cNvPr>
          <p:cNvCxnSpPr>
            <a:cxnSpLocks/>
          </p:cNvCxnSpPr>
          <p:nvPr/>
        </p:nvCxnSpPr>
        <p:spPr>
          <a:xfrm>
            <a:off x="5040952" y="6116655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BB61184-A070-48B6-A9DE-D02CCAE99001}"/>
              </a:ext>
            </a:extLst>
          </p:cNvPr>
          <p:cNvSpPr txBox="1"/>
          <p:nvPr/>
        </p:nvSpPr>
        <p:spPr>
          <a:xfrm>
            <a:off x="10216770" y="5324145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15</a:t>
            </a: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€</a:t>
            </a:r>
            <a:endParaRPr lang="pt-PT" sz="1400" b="0" dirty="0">
              <a:effectLst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4D0AAB3-A6E8-4511-B3E9-57447DE267D5}"/>
              </a:ext>
            </a:extLst>
          </p:cNvPr>
          <p:cNvSpPr txBox="1"/>
          <p:nvPr/>
        </p:nvSpPr>
        <p:spPr>
          <a:xfrm>
            <a:off x="4891186" y="3902757"/>
            <a:ext cx="61789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ENCOMENDA 		</a:t>
            </a:r>
            <a:r>
              <a:rPr lang="pt-PT" sz="16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VOLTAR </a:t>
            </a:r>
            <a:br>
              <a:rPr lang="pt-PT" sz="1600" dirty="0"/>
            </a:br>
            <a:endParaRPr lang="pt-PT" sz="1600" dirty="0"/>
          </a:p>
        </p:txBody>
      </p:sp>
      <p:cxnSp>
        <p:nvCxnSpPr>
          <p:cNvPr id="41" name="Conexão reta 40">
            <a:extLst>
              <a:ext uri="{FF2B5EF4-FFF2-40B4-BE49-F238E27FC236}">
                <a16:creationId xmlns:a16="http://schemas.microsoft.com/office/drawing/2014/main" id="{F9C3271A-A52C-48C8-9275-8F8AB8C668EE}"/>
              </a:ext>
            </a:extLst>
          </p:cNvPr>
          <p:cNvCxnSpPr>
            <a:cxnSpLocks/>
          </p:cNvCxnSpPr>
          <p:nvPr/>
        </p:nvCxnSpPr>
        <p:spPr>
          <a:xfrm>
            <a:off x="4988965" y="4814863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74DB058-7D99-402C-9A02-584CCB12C3C8}"/>
              </a:ext>
            </a:extLst>
          </p:cNvPr>
          <p:cNvSpPr txBox="1"/>
          <p:nvPr/>
        </p:nvSpPr>
        <p:spPr>
          <a:xfrm>
            <a:off x="5099555" y="4901537"/>
            <a:ext cx="90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Pizza</a:t>
            </a:r>
            <a:endParaRPr lang="pt-PT" sz="1400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A82369E8-D7E7-4622-AFAB-660D3DCDF114}"/>
              </a:ext>
            </a:extLst>
          </p:cNvPr>
          <p:cNvSpPr txBox="1"/>
          <p:nvPr/>
        </p:nvSpPr>
        <p:spPr>
          <a:xfrm>
            <a:off x="7639049" y="4903928"/>
            <a:ext cx="15990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Ingredientes</a:t>
            </a:r>
            <a:endParaRPr lang="pt-PT" sz="1400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547F3400-A02C-458B-A6C4-71AC6B67F37F}"/>
              </a:ext>
            </a:extLst>
          </p:cNvPr>
          <p:cNvSpPr txBox="1"/>
          <p:nvPr/>
        </p:nvSpPr>
        <p:spPr>
          <a:xfrm>
            <a:off x="10161645" y="4896405"/>
            <a:ext cx="15990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Preço</a:t>
            </a:r>
            <a:endParaRPr lang="pt-PT" sz="1400" dirty="0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F5BA3B94-EBF3-426F-BE30-1757786F7438}"/>
              </a:ext>
            </a:extLst>
          </p:cNvPr>
          <p:cNvSpPr txBox="1"/>
          <p:nvPr/>
        </p:nvSpPr>
        <p:spPr>
          <a:xfrm>
            <a:off x="7639049" y="5261961"/>
            <a:ext cx="16158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alface,tomate, queijo, fiambre, nutella</a:t>
            </a:r>
            <a:endParaRPr lang="pt-PT" sz="1400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6924A4E4-BF48-4E5E-9240-421DBEB48C06}"/>
              </a:ext>
            </a:extLst>
          </p:cNvPr>
          <p:cNvSpPr txBox="1"/>
          <p:nvPr/>
        </p:nvSpPr>
        <p:spPr>
          <a:xfrm>
            <a:off x="5040952" y="6211788"/>
            <a:ext cx="12460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 err="1">
                <a:solidFill>
                  <a:srgbClr val="000000"/>
                </a:solidFill>
                <a:latin typeface="Montserrat" panose="00000500000000000000" pitchFamily="2" charset="0"/>
              </a:rPr>
              <a:t>Pepperoni</a:t>
            </a:r>
            <a:endParaRPr lang="pt-PT" sz="1400" b="0" dirty="0">
              <a:effectLst/>
            </a:endParaRPr>
          </a:p>
        </p:txBody>
      </p:sp>
      <p:cxnSp>
        <p:nvCxnSpPr>
          <p:cNvPr id="69" name="Conexão reta 68">
            <a:extLst>
              <a:ext uri="{FF2B5EF4-FFF2-40B4-BE49-F238E27FC236}">
                <a16:creationId xmlns:a16="http://schemas.microsoft.com/office/drawing/2014/main" id="{18072799-EA0E-42D4-8E79-7779D5E75707}"/>
              </a:ext>
            </a:extLst>
          </p:cNvPr>
          <p:cNvCxnSpPr>
            <a:cxnSpLocks/>
          </p:cNvCxnSpPr>
          <p:nvPr/>
        </p:nvCxnSpPr>
        <p:spPr>
          <a:xfrm>
            <a:off x="5040952" y="7036229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AED96C4-80E9-4DEB-BE92-F1B406B7CA4E}"/>
              </a:ext>
            </a:extLst>
          </p:cNvPr>
          <p:cNvSpPr txBox="1"/>
          <p:nvPr/>
        </p:nvSpPr>
        <p:spPr>
          <a:xfrm>
            <a:off x="10216770" y="6243719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15</a:t>
            </a: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€</a:t>
            </a:r>
            <a:endParaRPr lang="pt-PT" sz="1400" b="0" dirty="0">
              <a:effectLst/>
            </a:endParaRP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A276D68B-11D2-4CCD-AA07-90C50DFC570F}"/>
              </a:ext>
            </a:extLst>
          </p:cNvPr>
          <p:cNvSpPr txBox="1"/>
          <p:nvPr/>
        </p:nvSpPr>
        <p:spPr>
          <a:xfrm>
            <a:off x="7639049" y="6181535"/>
            <a:ext cx="16158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alface,tomate, queijo, fiambre, nutella</a:t>
            </a:r>
            <a:endParaRPr lang="pt-PT" sz="1400" dirty="0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CF747BA4-F5B8-4AB8-AC63-15691B951958}"/>
              </a:ext>
            </a:extLst>
          </p:cNvPr>
          <p:cNvSpPr txBox="1"/>
          <p:nvPr/>
        </p:nvSpPr>
        <p:spPr>
          <a:xfrm>
            <a:off x="5066002" y="7078507"/>
            <a:ext cx="2942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Método</a:t>
            </a:r>
            <a:r>
              <a:rPr lang="pt-PT" sz="16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de</a:t>
            </a:r>
            <a:r>
              <a:rPr lang="pt-PT" sz="16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Pagamento</a:t>
            </a:r>
          </a:p>
        </p:txBody>
      </p:sp>
      <p:cxnSp>
        <p:nvCxnSpPr>
          <p:cNvPr id="75" name="Conexão reta 74">
            <a:extLst>
              <a:ext uri="{FF2B5EF4-FFF2-40B4-BE49-F238E27FC236}">
                <a16:creationId xmlns:a16="http://schemas.microsoft.com/office/drawing/2014/main" id="{4DD19142-30C3-4336-86E8-4C4299EB1696}"/>
              </a:ext>
            </a:extLst>
          </p:cNvPr>
          <p:cNvCxnSpPr>
            <a:cxnSpLocks/>
          </p:cNvCxnSpPr>
          <p:nvPr/>
        </p:nvCxnSpPr>
        <p:spPr>
          <a:xfrm>
            <a:off x="5040952" y="7484105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5E9319E1-F5B5-4935-896D-697C6F63C33E}"/>
              </a:ext>
            </a:extLst>
          </p:cNvPr>
          <p:cNvSpPr txBox="1"/>
          <p:nvPr/>
        </p:nvSpPr>
        <p:spPr>
          <a:xfrm>
            <a:off x="5066002" y="7526383"/>
            <a:ext cx="2942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Morada de Faturação</a:t>
            </a:r>
          </a:p>
        </p:txBody>
      </p:sp>
      <p:cxnSp>
        <p:nvCxnSpPr>
          <p:cNvPr id="77" name="Conexão reta 76">
            <a:extLst>
              <a:ext uri="{FF2B5EF4-FFF2-40B4-BE49-F238E27FC236}">
                <a16:creationId xmlns:a16="http://schemas.microsoft.com/office/drawing/2014/main" id="{8515C1B4-4443-4F04-BBCA-97CC6AEC53EA}"/>
              </a:ext>
            </a:extLst>
          </p:cNvPr>
          <p:cNvCxnSpPr>
            <a:cxnSpLocks/>
          </p:cNvCxnSpPr>
          <p:nvPr/>
        </p:nvCxnSpPr>
        <p:spPr>
          <a:xfrm>
            <a:off x="5040952" y="7913532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A422BD58-D2BF-49EE-9D9F-D67B9CE464A3}"/>
              </a:ext>
            </a:extLst>
          </p:cNvPr>
          <p:cNvSpPr txBox="1"/>
          <p:nvPr/>
        </p:nvSpPr>
        <p:spPr>
          <a:xfrm>
            <a:off x="5066002" y="7955810"/>
            <a:ext cx="2942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Contacto</a:t>
            </a:r>
          </a:p>
        </p:txBody>
      </p:sp>
      <p:cxnSp>
        <p:nvCxnSpPr>
          <p:cNvPr id="79" name="Conexão reta 78">
            <a:extLst>
              <a:ext uri="{FF2B5EF4-FFF2-40B4-BE49-F238E27FC236}">
                <a16:creationId xmlns:a16="http://schemas.microsoft.com/office/drawing/2014/main" id="{660C6127-7C32-414B-B272-16298E80B65A}"/>
              </a:ext>
            </a:extLst>
          </p:cNvPr>
          <p:cNvCxnSpPr>
            <a:cxnSpLocks/>
          </p:cNvCxnSpPr>
          <p:nvPr/>
        </p:nvCxnSpPr>
        <p:spPr>
          <a:xfrm>
            <a:off x="5040952" y="8334874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E829C66D-3D51-4657-9A2E-1752382FFB5A}"/>
              </a:ext>
            </a:extLst>
          </p:cNvPr>
          <p:cNvSpPr txBox="1"/>
          <p:nvPr/>
        </p:nvSpPr>
        <p:spPr>
          <a:xfrm>
            <a:off x="9234387" y="8425064"/>
            <a:ext cx="22972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TOTAL</a:t>
            </a:r>
            <a:r>
              <a:rPr lang="pt-PT" sz="1400" dirty="0"/>
              <a:t>          </a:t>
            </a: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30€</a:t>
            </a:r>
            <a:endParaRPr lang="pt-PT" sz="1400" b="0" dirty="0">
              <a:effectLst/>
            </a:endParaRPr>
          </a:p>
        </p:txBody>
      </p:sp>
      <p:cxnSp>
        <p:nvCxnSpPr>
          <p:cNvPr id="48" name="Conexão reta unidirecional 47">
            <a:extLst>
              <a:ext uri="{FF2B5EF4-FFF2-40B4-BE49-F238E27FC236}">
                <a16:creationId xmlns:a16="http://schemas.microsoft.com/office/drawing/2014/main" id="{1B53232D-C341-4367-9573-5C613A0A2DF4}"/>
              </a:ext>
            </a:extLst>
          </p:cNvPr>
          <p:cNvCxnSpPr>
            <a:cxnSpLocks/>
          </p:cNvCxnSpPr>
          <p:nvPr/>
        </p:nvCxnSpPr>
        <p:spPr>
          <a:xfrm flipH="1">
            <a:off x="11429996" y="4014861"/>
            <a:ext cx="996904" cy="4394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ângulo 51">
            <a:extLst>
              <a:ext uri="{FF2B5EF4-FFF2-40B4-BE49-F238E27FC236}">
                <a16:creationId xmlns:a16="http://schemas.microsoft.com/office/drawing/2014/main" id="{B41D9DAF-132C-46BA-A2D8-4C8770E1BC29}"/>
              </a:ext>
            </a:extLst>
          </p:cNvPr>
          <p:cNvSpPr/>
          <p:nvPr/>
        </p:nvSpPr>
        <p:spPr>
          <a:xfrm>
            <a:off x="12426900" y="3371831"/>
            <a:ext cx="4180218" cy="95812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0295A340-0067-4665-A805-97FD535C3E1C}"/>
              </a:ext>
            </a:extLst>
          </p:cNvPr>
          <p:cNvSpPr txBox="1"/>
          <p:nvPr/>
        </p:nvSpPr>
        <p:spPr>
          <a:xfrm>
            <a:off x="9525736" y="3533954"/>
            <a:ext cx="93994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Formatação da tabela igual </a:t>
            </a:r>
          </a:p>
          <a:p>
            <a:pPr indent="457200" algn="ctr"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à formatação das outras tabelas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913D3E70-2BD1-4968-846D-DB727C36B15E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3321445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526001"/>
            <a:ext cx="12192000" cy="5543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-13447" y="11949604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AF15FAFE-EF21-431B-9D55-B69FEE59E322}"/>
              </a:ext>
            </a:extLst>
          </p:cNvPr>
          <p:cNvSpPr txBox="1"/>
          <p:nvPr/>
        </p:nvSpPr>
        <p:spPr>
          <a:xfrm>
            <a:off x="0" y="1844864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A MINHA CONTA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16533550-5C06-413E-A1A9-1F6EB81EBD8E}"/>
              </a:ext>
            </a:extLst>
          </p:cNvPr>
          <p:cNvSpPr txBox="1"/>
          <p:nvPr/>
        </p:nvSpPr>
        <p:spPr>
          <a:xfrm>
            <a:off x="834323" y="3947674"/>
            <a:ext cx="364279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4565323" y="3947674"/>
            <a:ext cx="0" cy="2159229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3185C48-6A1A-435A-9EB7-6B417139776F}"/>
              </a:ext>
            </a:extLst>
          </p:cNvPr>
          <p:cNvSpPr txBox="1"/>
          <p:nvPr/>
        </p:nvSpPr>
        <p:spPr>
          <a:xfrm>
            <a:off x="4923440" y="3954826"/>
            <a:ext cx="353023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Nome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dirty="0">
              <a:solidFill>
                <a:srgbClr val="990000"/>
              </a:solidFill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b="0" dirty="0">
              <a:solidFill>
                <a:srgbClr val="990000"/>
              </a:solidFill>
              <a:effectLst/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b="0" dirty="0">
              <a:solidFill>
                <a:srgbClr val="990000"/>
              </a:solidFill>
              <a:effectLst/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Nome de utilizador</a:t>
            </a:r>
            <a:br>
              <a:rPr lang="pt-PT" dirty="0"/>
            </a:br>
            <a:endParaRPr lang="pt-PT" dirty="0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D5984F89-18A8-4163-8D25-C3BD8C8EF3D8}"/>
              </a:ext>
            </a:extLst>
          </p:cNvPr>
          <p:cNvSpPr/>
          <p:nvPr/>
        </p:nvSpPr>
        <p:spPr>
          <a:xfrm>
            <a:off x="4981325" y="4316839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C74E3568-B1A8-49ED-ABAE-C9102C0E3CCA}"/>
              </a:ext>
            </a:extLst>
          </p:cNvPr>
          <p:cNvSpPr/>
          <p:nvPr/>
        </p:nvSpPr>
        <p:spPr>
          <a:xfrm>
            <a:off x="4965839" y="5247693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0FF66215-B28D-4AE2-A83B-36DF4C866678}"/>
              </a:ext>
            </a:extLst>
          </p:cNvPr>
          <p:cNvSpPr/>
          <p:nvPr/>
        </p:nvSpPr>
        <p:spPr>
          <a:xfrm>
            <a:off x="4981325" y="6169270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F5FBD2D2-BFE5-4A31-BBA0-73B0D1E19500}"/>
              </a:ext>
            </a:extLst>
          </p:cNvPr>
          <p:cNvSpPr txBox="1"/>
          <p:nvPr/>
        </p:nvSpPr>
        <p:spPr>
          <a:xfrm>
            <a:off x="4923440" y="5800495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Endereço de email</a:t>
            </a:r>
            <a:endParaRPr lang="pt-PT" sz="1400" dirty="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5F85E737-80A7-4F76-814E-6125D1C900E9}"/>
              </a:ext>
            </a:extLst>
          </p:cNvPr>
          <p:cNvSpPr/>
          <p:nvPr/>
        </p:nvSpPr>
        <p:spPr>
          <a:xfrm>
            <a:off x="4965839" y="7100410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3A1E6397-ECFE-45C5-8721-819AA658B3E9}"/>
              </a:ext>
            </a:extLst>
          </p:cNvPr>
          <p:cNvSpPr txBox="1"/>
          <p:nvPr/>
        </p:nvSpPr>
        <p:spPr>
          <a:xfrm>
            <a:off x="4907954" y="6731635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Morada</a:t>
            </a:r>
            <a:endParaRPr lang="pt-PT" sz="1400" dirty="0"/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2F506ABD-58FF-4885-9842-474E993A75D7}"/>
              </a:ext>
            </a:extLst>
          </p:cNvPr>
          <p:cNvSpPr/>
          <p:nvPr/>
        </p:nvSpPr>
        <p:spPr>
          <a:xfrm>
            <a:off x="4981325" y="7983472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03790F6C-3A59-4B64-98F9-1FA36671A59E}"/>
              </a:ext>
            </a:extLst>
          </p:cNvPr>
          <p:cNvSpPr txBox="1"/>
          <p:nvPr/>
        </p:nvSpPr>
        <p:spPr>
          <a:xfrm>
            <a:off x="4923440" y="7614697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Telefone</a:t>
            </a:r>
            <a:endParaRPr lang="pt-PT" sz="1400" dirty="0"/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79E4CE3D-8F8A-4430-B71B-B756036E0A45}"/>
              </a:ext>
            </a:extLst>
          </p:cNvPr>
          <p:cNvSpPr/>
          <p:nvPr/>
        </p:nvSpPr>
        <p:spPr>
          <a:xfrm>
            <a:off x="4981325" y="9022835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2385058B-D046-429C-BAA7-18142B7C6D88}"/>
              </a:ext>
            </a:extLst>
          </p:cNvPr>
          <p:cNvSpPr txBox="1"/>
          <p:nvPr/>
        </p:nvSpPr>
        <p:spPr>
          <a:xfrm>
            <a:off x="4907954" y="8491820"/>
            <a:ext cx="61722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00" dirty="0">
                <a:solidFill>
                  <a:srgbClr val="990000"/>
                </a:solidFill>
                <a:latin typeface="Montserrat" panose="00000500000000000000" pitchFamily="2" charset="0"/>
              </a:rPr>
              <a:t>Alterar senha</a:t>
            </a:r>
          </a:p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Senha atual</a:t>
            </a:r>
            <a:endParaRPr lang="pt-PT" sz="1400" dirty="0"/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777D807D-D92B-49C7-B08C-21EF38C5D3A9}"/>
              </a:ext>
            </a:extLst>
          </p:cNvPr>
          <p:cNvSpPr/>
          <p:nvPr/>
        </p:nvSpPr>
        <p:spPr>
          <a:xfrm>
            <a:off x="4965839" y="9804957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2CD64048-0D09-49FC-9E3F-A048D884FF1D}"/>
              </a:ext>
            </a:extLst>
          </p:cNvPr>
          <p:cNvSpPr txBox="1"/>
          <p:nvPr/>
        </p:nvSpPr>
        <p:spPr>
          <a:xfrm>
            <a:off x="4923440" y="9488091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Nova senha</a:t>
            </a:r>
            <a:endParaRPr lang="pt-PT" sz="1400" dirty="0"/>
          </a:p>
        </p:txBody>
      </p:sp>
      <p:sp>
        <p:nvSpPr>
          <p:cNvPr id="86" name="Retângulo 85">
            <a:extLst>
              <a:ext uri="{FF2B5EF4-FFF2-40B4-BE49-F238E27FC236}">
                <a16:creationId xmlns:a16="http://schemas.microsoft.com/office/drawing/2014/main" id="{75083053-3425-4F0A-B3E6-272AC7490280}"/>
              </a:ext>
            </a:extLst>
          </p:cNvPr>
          <p:cNvSpPr/>
          <p:nvPr/>
        </p:nvSpPr>
        <p:spPr>
          <a:xfrm>
            <a:off x="4965839" y="10597253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B153C3EB-ED3C-444F-8005-1A9898327023}"/>
              </a:ext>
            </a:extLst>
          </p:cNvPr>
          <p:cNvSpPr txBox="1"/>
          <p:nvPr/>
        </p:nvSpPr>
        <p:spPr>
          <a:xfrm>
            <a:off x="4892266" y="10279725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Confirme a nova senha</a:t>
            </a:r>
            <a:endParaRPr lang="pt-PT" sz="1400" dirty="0"/>
          </a:p>
        </p:txBody>
      </p: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E99AE62C-C1A1-4C38-93E1-5AFEE05C257F}"/>
              </a:ext>
            </a:extLst>
          </p:cNvPr>
          <p:cNvGrpSpPr/>
          <p:nvPr/>
        </p:nvGrpSpPr>
        <p:grpSpPr>
          <a:xfrm>
            <a:off x="4959861" y="11191424"/>
            <a:ext cx="1839433" cy="514818"/>
            <a:chOff x="6330869" y="9509937"/>
            <a:chExt cx="1839433" cy="514818"/>
          </a:xfrm>
        </p:grpSpPr>
        <p:sp>
          <p:nvSpPr>
            <p:cNvPr id="89" name="Retângulo 88">
              <a:extLst>
                <a:ext uri="{FF2B5EF4-FFF2-40B4-BE49-F238E27FC236}">
                  <a16:creationId xmlns:a16="http://schemas.microsoft.com/office/drawing/2014/main" id="{3BF29D40-684D-4385-955E-4812CE397696}"/>
                </a:ext>
              </a:extLst>
            </p:cNvPr>
            <p:cNvSpPr/>
            <p:nvPr/>
          </p:nvSpPr>
          <p:spPr>
            <a:xfrm>
              <a:off x="6330869" y="9509937"/>
              <a:ext cx="1839433" cy="514818"/>
            </a:xfrm>
            <a:prstGeom prst="rect">
              <a:avLst/>
            </a:prstGeom>
            <a:solidFill>
              <a:srgbClr val="7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E847C2F6-7F64-4F44-93F3-C772BB041050}"/>
                </a:ext>
              </a:extLst>
            </p:cNvPr>
            <p:cNvSpPr txBox="1"/>
            <p:nvPr/>
          </p:nvSpPr>
          <p:spPr>
            <a:xfrm>
              <a:off x="6352333" y="9595931"/>
              <a:ext cx="181796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SUBMETER</a:t>
              </a:r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613247F-7DCF-4E2F-A2CA-031810711CB1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2372895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526001"/>
            <a:ext cx="12192000" cy="5543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-13447" y="11949604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AF15FAFE-EF21-431B-9D55-B69FEE59E322}"/>
              </a:ext>
            </a:extLst>
          </p:cNvPr>
          <p:cNvSpPr txBox="1"/>
          <p:nvPr/>
        </p:nvSpPr>
        <p:spPr>
          <a:xfrm>
            <a:off x="0" y="1844864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A MINHA CONTA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16533550-5C06-413E-A1A9-1F6EB81EBD8E}"/>
              </a:ext>
            </a:extLst>
          </p:cNvPr>
          <p:cNvSpPr txBox="1"/>
          <p:nvPr/>
        </p:nvSpPr>
        <p:spPr>
          <a:xfrm>
            <a:off x="834323" y="3947674"/>
            <a:ext cx="364279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4565323" y="3947674"/>
            <a:ext cx="0" cy="2159229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3185C48-6A1A-435A-9EB7-6B417139776F}"/>
              </a:ext>
            </a:extLst>
          </p:cNvPr>
          <p:cNvSpPr txBox="1"/>
          <p:nvPr/>
        </p:nvSpPr>
        <p:spPr>
          <a:xfrm>
            <a:off x="4923440" y="3954826"/>
            <a:ext cx="353023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Nome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dirty="0">
              <a:solidFill>
                <a:srgbClr val="990000"/>
              </a:solidFill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b="0" dirty="0">
              <a:solidFill>
                <a:srgbClr val="990000"/>
              </a:solidFill>
              <a:effectLst/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b="0" dirty="0">
              <a:solidFill>
                <a:srgbClr val="990000"/>
              </a:solidFill>
              <a:effectLst/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Nome de utilizador</a:t>
            </a:r>
            <a:br>
              <a:rPr lang="pt-PT" dirty="0"/>
            </a:br>
            <a:endParaRPr lang="pt-PT" dirty="0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D5984F89-18A8-4163-8D25-C3BD8C8EF3D8}"/>
              </a:ext>
            </a:extLst>
          </p:cNvPr>
          <p:cNvSpPr/>
          <p:nvPr/>
        </p:nvSpPr>
        <p:spPr>
          <a:xfrm>
            <a:off x="4981325" y="4316839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C74E3568-B1A8-49ED-ABAE-C9102C0E3CCA}"/>
              </a:ext>
            </a:extLst>
          </p:cNvPr>
          <p:cNvSpPr/>
          <p:nvPr/>
        </p:nvSpPr>
        <p:spPr>
          <a:xfrm>
            <a:off x="4965839" y="5247693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0FF66215-B28D-4AE2-A83B-36DF4C866678}"/>
              </a:ext>
            </a:extLst>
          </p:cNvPr>
          <p:cNvSpPr/>
          <p:nvPr/>
        </p:nvSpPr>
        <p:spPr>
          <a:xfrm>
            <a:off x="4981325" y="6169270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F5FBD2D2-BFE5-4A31-BBA0-73B0D1E19500}"/>
              </a:ext>
            </a:extLst>
          </p:cNvPr>
          <p:cNvSpPr txBox="1"/>
          <p:nvPr/>
        </p:nvSpPr>
        <p:spPr>
          <a:xfrm>
            <a:off x="4923440" y="5800495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Endereço de email</a:t>
            </a:r>
            <a:endParaRPr lang="pt-PT" sz="1400" dirty="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5F85E737-80A7-4F76-814E-6125D1C900E9}"/>
              </a:ext>
            </a:extLst>
          </p:cNvPr>
          <p:cNvSpPr/>
          <p:nvPr/>
        </p:nvSpPr>
        <p:spPr>
          <a:xfrm>
            <a:off x="4965839" y="7100410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3A1E6397-ECFE-45C5-8721-819AA658B3E9}"/>
              </a:ext>
            </a:extLst>
          </p:cNvPr>
          <p:cNvSpPr txBox="1"/>
          <p:nvPr/>
        </p:nvSpPr>
        <p:spPr>
          <a:xfrm>
            <a:off x="4907954" y="6731635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Morada</a:t>
            </a:r>
            <a:endParaRPr lang="pt-PT" sz="1400" dirty="0"/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2F506ABD-58FF-4885-9842-474E993A75D7}"/>
              </a:ext>
            </a:extLst>
          </p:cNvPr>
          <p:cNvSpPr/>
          <p:nvPr/>
        </p:nvSpPr>
        <p:spPr>
          <a:xfrm>
            <a:off x="4981325" y="7983472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03790F6C-3A59-4B64-98F9-1FA36671A59E}"/>
              </a:ext>
            </a:extLst>
          </p:cNvPr>
          <p:cNvSpPr txBox="1"/>
          <p:nvPr/>
        </p:nvSpPr>
        <p:spPr>
          <a:xfrm>
            <a:off x="4923440" y="7614697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Telefone</a:t>
            </a:r>
            <a:endParaRPr lang="pt-PT" sz="1400" dirty="0"/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79E4CE3D-8F8A-4430-B71B-B756036E0A45}"/>
              </a:ext>
            </a:extLst>
          </p:cNvPr>
          <p:cNvSpPr/>
          <p:nvPr/>
        </p:nvSpPr>
        <p:spPr>
          <a:xfrm>
            <a:off x="4981325" y="9022835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2385058B-D046-429C-BAA7-18142B7C6D88}"/>
              </a:ext>
            </a:extLst>
          </p:cNvPr>
          <p:cNvSpPr txBox="1"/>
          <p:nvPr/>
        </p:nvSpPr>
        <p:spPr>
          <a:xfrm>
            <a:off x="4907954" y="8491820"/>
            <a:ext cx="61722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00" dirty="0">
                <a:solidFill>
                  <a:srgbClr val="990000"/>
                </a:solidFill>
                <a:latin typeface="Montserrat" panose="00000500000000000000" pitchFamily="2" charset="0"/>
              </a:rPr>
              <a:t>Alterar senha</a:t>
            </a:r>
          </a:p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Senha atual</a:t>
            </a:r>
            <a:endParaRPr lang="pt-PT" sz="1400" dirty="0"/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777D807D-D92B-49C7-B08C-21EF38C5D3A9}"/>
              </a:ext>
            </a:extLst>
          </p:cNvPr>
          <p:cNvSpPr/>
          <p:nvPr/>
        </p:nvSpPr>
        <p:spPr>
          <a:xfrm>
            <a:off x="4965839" y="9804957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2CD64048-0D09-49FC-9E3F-A048D884FF1D}"/>
              </a:ext>
            </a:extLst>
          </p:cNvPr>
          <p:cNvSpPr txBox="1"/>
          <p:nvPr/>
        </p:nvSpPr>
        <p:spPr>
          <a:xfrm>
            <a:off x="4923440" y="9488091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Nova senha</a:t>
            </a:r>
            <a:endParaRPr lang="pt-PT" sz="1400" dirty="0"/>
          </a:p>
        </p:txBody>
      </p:sp>
      <p:sp>
        <p:nvSpPr>
          <p:cNvPr id="86" name="Retângulo 85">
            <a:extLst>
              <a:ext uri="{FF2B5EF4-FFF2-40B4-BE49-F238E27FC236}">
                <a16:creationId xmlns:a16="http://schemas.microsoft.com/office/drawing/2014/main" id="{75083053-3425-4F0A-B3E6-272AC7490280}"/>
              </a:ext>
            </a:extLst>
          </p:cNvPr>
          <p:cNvSpPr/>
          <p:nvPr/>
        </p:nvSpPr>
        <p:spPr>
          <a:xfrm>
            <a:off x="4965839" y="10597253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B153C3EB-ED3C-444F-8005-1A9898327023}"/>
              </a:ext>
            </a:extLst>
          </p:cNvPr>
          <p:cNvSpPr txBox="1"/>
          <p:nvPr/>
        </p:nvSpPr>
        <p:spPr>
          <a:xfrm>
            <a:off x="4892266" y="10279725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Confirme a nova senha</a:t>
            </a:r>
            <a:endParaRPr lang="pt-PT" sz="1400" dirty="0"/>
          </a:p>
        </p:txBody>
      </p: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E99AE62C-C1A1-4C38-93E1-5AFEE05C257F}"/>
              </a:ext>
            </a:extLst>
          </p:cNvPr>
          <p:cNvGrpSpPr/>
          <p:nvPr/>
        </p:nvGrpSpPr>
        <p:grpSpPr>
          <a:xfrm>
            <a:off x="4959861" y="11191424"/>
            <a:ext cx="1839433" cy="514818"/>
            <a:chOff x="6330869" y="9509937"/>
            <a:chExt cx="1839433" cy="514818"/>
          </a:xfrm>
        </p:grpSpPr>
        <p:sp>
          <p:nvSpPr>
            <p:cNvPr id="89" name="Retângulo 88">
              <a:extLst>
                <a:ext uri="{FF2B5EF4-FFF2-40B4-BE49-F238E27FC236}">
                  <a16:creationId xmlns:a16="http://schemas.microsoft.com/office/drawing/2014/main" id="{3BF29D40-684D-4385-955E-4812CE397696}"/>
                </a:ext>
              </a:extLst>
            </p:cNvPr>
            <p:cNvSpPr/>
            <p:nvPr/>
          </p:nvSpPr>
          <p:spPr>
            <a:xfrm>
              <a:off x="6330869" y="9509937"/>
              <a:ext cx="1839433" cy="514818"/>
            </a:xfrm>
            <a:prstGeom prst="rect">
              <a:avLst/>
            </a:prstGeom>
            <a:solidFill>
              <a:srgbClr val="7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E847C2F6-7F64-4F44-93F3-C772BB041050}"/>
                </a:ext>
              </a:extLst>
            </p:cNvPr>
            <p:cNvSpPr txBox="1"/>
            <p:nvPr/>
          </p:nvSpPr>
          <p:spPr>
            <a:xfrm>
              <a:off x="6352333" y="9595931"/>
              <a:ext cx="181796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SUBMETER</a:t>
              </a:r>
            </a:p>
          </p:txBody>
        </p:sp>
      </p:grpSp>
      <p:sp>
        <p:nvSpPr>
          <p:cNvPr id="44" name="Retângulo 43">
            <a:extLst>
              <a:ext uri="{FF2B5EF4-FFF2-40B4-BE49-F238E27FC236}">
                <a16:creationId xmlns:a16="http://schemas.microsoft.com/office/drawing/2014/main" id="{1DABFBDD-8BF5-4D8B-BC84-821545EB646C}"/>
              </a:ext>
            </a:extLst>
          </p:cNvPr>
          <p:cNvSpPr/>
          <p:nvPr/>
        </p:nvSpPr>
        <p:spPr>
          <a:xfrm>
            <a:off x="9816353" y="4083997"/>
            <a:ext cx="2852710" cy="111257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45" name="Conexão reta unidirecional 44">
            <a:extLst>
              <a:ext uri="{FF2B5EF4-FFF2-40B4-BE49-F238E27FC236}">
                <a16:creationId xmlns:a16="http://schemas.microsoft.com/office/drawing/2014/main" id="{13D9A3E2-DF78-42F2-8CBD-7C60EFD29D85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6938665" y="4443222"/>
            <a:ext cx="2877688" cy="5374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0445E730-2894-4D46-BF74-68673AA041F4}"/>
              </a:ext>
            </a:extLst>
          </p:cNvPr>
          <p:cNvSpPr/>
          <p:nvPr/>
        </p:nvSpPr>
        <p:spPr>
          <a:xfrm>
            <a:off x="4959860" y="4736664"/>
            <a:ext cx="1978805" cy="488075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68881CF-AC34-4FD9-B898-E1A1C9D50BDE}"/>
              </a:ext>
            </a:extLst>
          </p:cNvPr>
          <p:cNvSpPr txBox="1"/>
          <p:nvPr/>
        </p:nvSpPr>
        <p:spPr>
          <a:xfrm>
            <a:off x="9329734" y="4157547"/>
            <a:ext cx="36358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left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#660000</a:t>
            </a:r>
            <a:endParaRPr lang="pt-PT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D8755D1-3913-41A4-A906-456FFAFA1710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900295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9929DB9-7C50-4852-A96E-A40D6C8F699E}"/>
              </a:ext>
            </a:extLst>
          </p:cNvPr>
          <p:cNvSpPr/>
          <p:nvPr/>
        </p:nvSpPr>
        <p:spPr>
          <a:xfrm>
            <a:off x="0" y="262759"/>
            <a:ext cx="12192000" cy="1166648"/>
          </a:xfrm>
          <a:prstGeom prst="rect">
            <a:avLst/>
          </a:prstGeom>
          <a:solidFill>
            <a:srgbClr val="640000"/>
          </a:solidFill>
          <a:ln>
            <a:solidFill>
              <a:srgbClr val="6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5F592E-89F6-4E90-BD8E-C48395F5A904}"/>
              </a:ext>
            </a:extLst>
          </p:cNvPr>
          <p:cNvSpPr txBox="1"/>
          <p:nvPr/>
        </p:nvSpPr>
        <p:spPr>
          <a:xfrm>
            <a:off x="0" y="262759"/>
            <a:ext cx="121920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6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PT" sz="66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Vista do Administrador</a:t>
            </a:r>
            <a:endParaRPr lang="pt-PT" sz="1100" b="0" dirty="0">
              <a:effectLst/>
            </a:endParaRPr>
          </a:p>
          <a:p>
            <a:br>
              <a:rPr lang="pt-PT" sz="1050" dirty="0"/>
            </a:br>
            <a:endParaRPr lang="pt-PT" sz="1050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770BD26F-0E0C-4E1A-9FDA-C4EB2E20B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753" y="2415149"/>
            <a:ext cx="3608494" cy="325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762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781919"/>
            <a:ext cx="12192000" cy="1582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13447" y="8034922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4416800" y="3954826"/>
            <a:ext cx="0" cy="3786323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6F08F95D-5AEA-40B4-A61B-09C4BB92A8CD}"/>
              </a:ext>
            </a:extLst>
          </p:cNvPr>
          <p:cNvSpPr txBox="1"/>
          <p:nvPr/>
        </p:nvSpPr>
        <p:spPr>
          <a:xfrm>
            <a:off x="4835249" y="3911209"/>
            <a:ext cx="617892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Olá!</a:t>
            </a:r>
            <a:endParaRPr lang="pt-PT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sz="1400" b="0" dirty="0">
                <a:effectLst/>
              </a:rPr>
            </a:b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Aqui poderás ver as tuas encomendas mais recentes e editar os detalhes da tua conta.</a:t>
            </a:r>
            <a:endParaRPr lang="pt-PT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Além disso ainda poderás ver as estatísticas da Pizzeria, adicionar e remover Pizzas e Ingredientes.</a:t>
            </a:r>
            <a:br>
              <a:rPr lang="pt-PT" sz="1400" dirty="0"/>
            </a:br>
            <a:br>
              <a:rPr lang="pt-PT" sz="1400" dirty="0"/>
            </a:br>
            <a:endParaRPr lang="pt-PT" sz="140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1C12F8-E2AE-4F2E-8CB9-F70017BDF6CD}"/>
              </a:ext>
            </a:extLst>
          </p:cNvPr>
          <p:cNvSpPr txBox="1"/>
          <p:nvPr/>
        </p:nvSpPr>
        <p:spPr>
          <a:xfrm>
            <a:off x="1143000" y="3954923"/>
            <a:ext cx="31283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ESTATÍSTICAS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PIZZAS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56308DD-6623-47B0-8F92-6DCBA6CF5D69}"/>
              </a:ext>
            </a:extLst>
          </p:cNvPr>
          <p:cNvSpPr txBox="1"/>
          <p:nvPr/>
        </p:nvSpPr>
        <p:spPr>
          <a:xfrm>
            <a:off x="-13447" y="1562621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ÁREA DO</a:t>
            </a:r>
            <a:b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ADMINISTRADOR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6DDF068-11A1-4138-AB22-03052B67A08E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256208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781919"/>
            <a:ext cx="12192000" cy="1582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13447" y="8034922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4524377" y="3954826"/>
            <a:ext cx="0" cy="3786323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6F08F95D-5AEA-40B4-A61B-09C4BB92A8CD}"/>
              </a:ext>
            </a:extLst>
          </p:cNvPr>
          <p:cNvSpPr txBox="1"/>
          <p:nvPr/>
        </p:nvSpPr>
        <p:spPr>
          <a:xfrm>
            <a:off x="4870078" y="3911209"/>
            <a:ext cx="617892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Olá!</a:t>
            </a:r>
            <a:endParaRPr lang="pt-PT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sz="1400" b="0" dirty="0">
                <a:effectLst/>
              </a:rPr>
            </a:b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Aqui poderás ver as tuas encomendas mais recentes e editar os detalhes da tua conta.</a:t>
            </a:r>
            <a:endParaRPr lang="pt-PT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Além disso ainda poderás ver as estatísticas da Pizzeria, adicionar e remover Pizzas e Ingredientes.</a:t>
            </a:r>
            <a:br>
              <a:rPr lang="pt-PT" sz="1400" dirty="0"/>
            </a:br>
            <a:br>
              <a:rPr lang="pt-PT" sz="1400" dirty="0"/>
            </a:br>
            <a:endParaRPr lang="pt-PT" sz="140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1C12F8-E2AE-4F2E-8CB9-F70017BDF6CD}"/>
              </a:ext>
            </a:extLst>
          </p:cNvPr>
          <p:cNvSpPr txBox="1"/>
          <p:nvPr/>
        </p:nvSpPr>
        <p:spPr>
          <a:xfrm>
            <a:off x="1143000" y="3954923"/>
            <a:ext cx="31283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ESTATÍSTICAS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PIZZAS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5025F1A2-8B60-46AA-AD09-C4C44364D482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10766604" y="5214420"/>
            <a:ext cx="2013700" cy="5787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>
            <a:extLst>
              <a:ext uri="{FF2B5EF4-FFF2-40B4-BE49-F238E27FC236}">
                <a16:creationId xmlns:a16="http://schemas.microsoft.com/office/drawing/2014/main" id="{455CAF6C-AF2E-43E1-9007-1781AFC76A40}"/>
              </a:ext>
            </a:extLst>
          </p:cNvPr>
          <p:cNvSpPr/>
          <p:nvPr/>
        </p:nvSpPr>
        <p:spPr>
          <a:xfrm>
            <a:off x="12780304" y="4658132"/>
            <a:ext cx="2852710" cy="111257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AEBE89C-6036-4C84-A847-E0FDEB4C60C2}"/>
              </a:ext>
            </a:extLst>
          </p:cNvPr>
          <p:cNvSpPr txBox="1"/>
          <p:nvPr/>
        </p:nvSpPr>
        <p:spPr>
          <a:xfrm>
            <a:off x="12192000" y="4917616"/>
            <a:ext cx="36340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 rtl="0">
              <a:spcBef>
                <a:spcPts val="0"/>
              </a:spcBef>
              <a:spcAft>
                <a:spcPts val="0"/>
              </a:spcAft>
            </a:pPr>
            <a:r>
              <a:rPr lang="pt-PT" sz="16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Formatação igual à do Painel do Cliente</a:t>
            </a:r>
            <a:endParaRPr lang="pt-PT" sz="1600" b="0" dirty="0">
              <a:effectLst/>
            </a:endParaRPr>
          </a:p>
          <a:p>
            <a:br>
              <a:rPr lang="pt-PT" sz="1600" dirty="0"/>
            </a:br>
            <a:endParaRPr lang="pt-PT" sz="1600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3B2F742-52F7-48B4-8204-9E88AF9F29F5}"/>
              </a:ext>
            </a:extLst>
          </p:cNvPr>
          <p:cNvSpPr txBox="1"/>
          <p:nvPr/>
        </p:nvSpPr>
        <p:spPr>
          <a:xfrm>
            <a:off x="-13447" y="1562621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ÁREA DO</a:t>
            </a:r>
            <a:b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ADMINISTRADOR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6561B34-829F-45A0-A164-0C94B202D98B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747100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781919"/>
            <a:ext cx="12192000" cy="1582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13447" y="8034922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3962109" y="4016433"/>
            <a:ext cx="0" cy="3786323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1C12F8-E2AE-4F2E-8CB9-F70017BDF6CD}"/>
              </a:ext>
            </a:extLst>
          </p:cNvPr>
          <p:cNvSpPr txBox="1"/>
          <p:nvPr/>
        </p:nvSpPr>
        <p:spPr>
          <a:xfrm>
            <a:off x="833719" y="3954923"/>
            <a:ext cx="31283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ESTATÍSTICAS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PIZZAS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507574B-60CE-4F88-8A3B-5E88D2E6529D}"/>
              </a:ext>
            </a:extLst>
          </p:cNvPr>
          <p:cNvSpPr txBox="1"/>
          <p:nvPr/>
        </p:nvSpPr>
        <p:spPr>
          <a:xfrm>
            <a:off x="4187232" y="5064218"/>
            <a:ext cx="76999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 </a:t>
            </a:r>
            <a:r>
              <a:rPr lang="pt-PT" sz="1600" dirty="0">
                <a:solidFill>
                  <a:srgbClr val="990000"/>
                </a:solidFill>
                <a:latin typeface="Montserrat" panose="00000500000000000000" pitchFamily="2" charset="0"/>
              </a:rPr>
              <a:t>    </a:t>
            </a:r>
            <a:r>
              <a:rPr lang="pt-PT" sz="16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  CLIENTE                    DATA   	             TOTAL           AÇÕES</a:t>
            </a:r>
            <a:endParaRPr lang="pt-PT" dirty="0"/>
          </a:p>
        </p:txBody>
      </p:sp>
      <p:cxnSp>
        <p:nvCxnSpPr>
          <p:cNvPr id="29" name="Conexão reta 28">
            <a:extLst>
              <a:ext uri="{FF2B5EF4-FFF2-40B4-BE49-F238E27FC236}">
                <a16:creationId xmlns:a16="http://schemas.microsoft.com/office/drawing/2014/main" id="{3932E227-F0D5-4C4C-B875-C0742913AFAB}"/>
              </a:ext>
            </a:extLst>
          </p:cNvPr>
          <p:cNvCxnSpPr>
            <a:cxnSpLocks/>
          </p:cNvCxnSpPr>
          <p:nvPr/>
        </p:nvCxnSpPr>
        <p:spPr>
          <a:xfrm>
            <a:off x="4254467" y="5402772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8BF271B-A642-4748-AE64-774CFBB61A7D}"/>
              </a:ext>
            </a:extLst>
          </p:cNvPr>
          <p:cNvSpPr txBox="1"/>
          <p:nvPr/>
        </p:nvSpPr>
        <p:spPr>
          <a:xfrm>
            <a:off x="5853250" y="5502585"/>
            <a:ext cx="133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Sílvia Faria</a:t>
            </a:r>
            <a:endParaRPr lang="pt-PT" sz="1400" b="0" dirty="0">
              <a:effectLst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3E66349-8D52-4B55-820C-76073EAA5C3C}"/>
              </a:ext>
            </a:extLst>
          </p:cNvPr>
          <p:cNvSpPr txBox="1"/>
          <p:nvPr/>
        </p:nvSpPr>
        <p:spPr>
          <a:xfrm>
            <a:off x="7447665" y="5502585"/>
            <a:ext cx="2375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08/11/2020 às 22h55</a:t>
            </a:r>
            <a:endParaRPr lang="pt-PT" sz="1400" b="0" dirty="0">
              <a:effectLst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D9258F1-01A3-4E92-A64A-90A585C56E91}"/>
              </a:ext>
            </a:extLst>
          </p:cNvPr>
          <p:cNvSpPr txBox="1"/>
          <p:nvPr/>
        </p:nvSpPr>
        <p:spPr>
          <a:xfrm>
            <a:off x="9623371" y="5474483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30€</a:t>
            </a:r>
            <a:endParaRPr lang="pt-PT" sz="1400" b="0" dirty="0">
              <a:effectLst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08BFF46-C227-47AC-A4E3-1F67C4F72701}"/>
              </a:ext>
            </a:extLst>
          </p:cNvPr>
          <p:cNvSpPr txBox="1"/>
          <p:nvPr/>
        </p:nvSpPr>
        <p:spPr>
          <a:xfrm>
            <a:off x="10720398" y="5488045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Detalhes</a:t>
            </a:r>
            <a:endParaRPr lang="pt-PT" sz="1400" b="0" dirty="0">
              <a:effectLst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820D04B-03E3-4F88-918C-DEC19575AA37}"/>
              </a:ext>
            </a:extLst>
          </p:cNvPr>
          <p:cNvSpPr txBox="1"/>
          <p:nvPr/>
        </p:nvSpPr>
        <p:spPr>
          <a:xfrm>
            <a:off x="4310981" y="5474958"/>
            <a:ext cx="794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#111</a:t>
            </a:r>
            <a:endParaRPr lang="pt-PT" sz="1400" b="0" dirty="0">
              <a:effectLst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393DD048-188B-4519-B180-E7FB30D6618D}"/>
              </a:ext>
            </a:extLst>
          </p:cNvPr>
          <p:cNvSpPr txBox="1"/>
          <p:nvPr/>
        </p:nvSpPr>
        <p:spPr>
          <a:xfrm>
            <a:off x="5721021" y="5963791"/>
            <a:ext cx="1601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b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Mafalda Santos</a:t>
            </a:r>
            <a:endParaRPr lang="pt-PT" sz="1400" b="0" dirty="0">
              <a:effectLst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6348806-53DB-4F68-BAAB-A90088A90AAC}"/>
              </a:ext>
            </a:extLst>
          </p:cNvPr>
          <p:cNvSpPr txBox="1"/>
          <p:nvPr/>
        </p:nvSpPr>
        <p:spPr>
          <a:xfrm>
            <a:off x="7447665" y="5962682"/>
            <a:ext cx="2375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08/11/2020 às 22h55</a:t>
            </a:r>
            <a:endParaRPr lang="pt-PT" sz="1400" b="0" dirty="0">
              <a:effectLst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284B9E18-8F77-43DB-9F2B-2949D0327691}"/>
              </a:ext>
            </a:extLst>
          </p:cNvPr>
          <p:cNvSpPr txBox="1"/>
          <p:nvPr/>
        </p:nvSpPr>
        <p:spPr>
          <a:xfrm>
            <a:off x="9629219" y="5962682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15</a:t>
            </a: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€</a:t>
            </a:r>
            <a:endParaRPr lang="pt-PT" sz="1400" b="0" dirty="0">
              <a:effectLst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97E90BC2-552B-45FA-98C6-A6B3B335D46B}"/>
              </a:ext>
            </a:extLst>
          </p:cNvPr>
          <p:cNvSpPr txBox="1"/>
          <p:nvPr/>
        </p:nvSpPr>
        <p:spPr>
          <a:xfrm>
            <a:off x="10726246" y="5976244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Detalhes</a:t>
            </a:r>
            <a:endParaRPr lang="pt-PT" sz="1400" b="0" dirty="0">
              <a:effectLst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1B843AD5-CE99-4F56-98C3-BD7EE9D9E37E}"/>
              </a:ext>
            </a:extLst>
          </p:cNvPr>
          <p:cNvSpPr txBox="1"/>
          <p:nvPr/>
        </p:nvSpPr>
        <p:spPr>
          <a:xfrm>
            <a:off x="4316829" y="5963157"/>
            <a:ext cx="794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#111</a:t>
            </a:r>
            <a:endParaRPr lang="pt-PT" sz="1400" b="0" dirty="0">
              <a:effectLst/>
            </a:endParaRPr>
          </a:p>
        </p:txBody>
      </p:sp>
      <p:cxnSp>
        <p:nvCxnSpPr>
          <p:cNvPr id="56" name="Conexão reta 55">
            <a:extLst>
              <a:ext uri="{FF2B5EF4-FFF2-40B4-BE49-F238E27FC236}">
                <a16:creationId xmlns:a16="http://schemas.microsoft.com/office/drawing/2014/main" id="{072A60A5-157B-4B6F-B474-A1BF9B70DB2D}"/>
              </a:ext>
            </a:extLst>
          </p:cNvPr>
          <p:cNvCxnSpPr>
            <a:cxnSpLocks/>
          </p:cNvCxnSpPr>
          <p:nvPr/>
        </p:nvCxnSpPr>
        <p:spPr>
          <a:xfrm>
            <a:off x="4267914" y="5843777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xão reta 56">
            <a:extLst>
              <a:ext uri="{FF2B5EF4-FFF2-40B4-BE49-F238E27FC236}">
                <a16:creationId xmlns:a16="http://schemas.microsoft.com/office/drawing/2014/main" id="{3CB5A233-03AC-45C0-9E58-F56731C59CD3}"/>
              </a:ext>
            </a:extLst>
          </p:cNvPr>
          <p:cNvCxnSpPr>
            <a:cxnSpLocks/>
          </p:cNvCxnSpPr>
          <p:nvPr/>
        </p:nvCxnSpPr>
        <p:spPr>
          <a:xfrm>
            <a:off x="4310981" y="6352349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008125E6-FB59-47C1-B508-C82D7F7E268B}"/>
              </a:ext>
            </a:extLst>
          </p:cNvPr>
          <p:cNvGrpSpPr/>
          <p:nvPr/>
        </p:nvGrpSpPr>
        <p:grpSpPr>
          <a:xfrm>
            <a:off x="4212237" y="4123210"/>
            <a:ext cx="2654595" cy="379621"/>
            <a:chOff x="447676" y="2861388"/>
            <a:chExt cx="2654595" cy="379621"/>
          </a:xfrm>
        </p:grpSpPr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653343B9-7022-4B94-8C3F-5B3AF9DD7CBE}"/>
                </a:ext>
              </a:extLst>
            </p:cNvPr>
            <p:cNvSpPr/>
            <p:nvPr/>
          </p:nvSpPr>
          <p:spPr>
            <a:xfrm>
              <a:off x="447676" y="2861388"/>
              <a:ext cx="2425985" cy="3796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5429EEBC-3901-4BA6-98FA-933A68EDFF70}"/>
                </a:ext>
              </a:extLst>
            </p:cNvPr>
            <p:cNvSpPr txBox="1"/>
            <p:nvPr/>
          </p:nvSpPr>
          <p:spPr>
            <a:xfrm>
              <a:off x="466727" y="2908894"/>
              <a:ext cx="26355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A mostrar X encomendas</a:t>
              </a:r>
              <a:endParaRPr lang="pt-PT" sz="1400" dirty="0"/>
            </a:p>
          </p:txBody>
        </p: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8028539A-4AC5-49FD-957C-D9B6E6E429B7}"/>
              </a:ext>
            </a:extLst>
          </p:cNvPr>
          <p:cNvGrpSpPr/>
          <p:nvPr/>
        </p:nvGrpSpPr>
        <p:grpSpPr>
          <a:xfrm>
            <a:off x="7979764" y="4127185"/>
            <a:ext cx="1842991" cy="379621"/>
            <a:chOff x="447676" y="2861388"/>
            <a:chExt cx="1842991" cy="379621"/>
          </a:xfrm>
        </p:grpSpPr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B7D160D3-1D04-4208-B605-96CA2F2726E3}"/>
                </a:ext>
              </a:extLst>
            </p:cNvPr>
            <p:cNvSpPr/>
            <p:nvPr/>
          </p:nvSpPr>
          <p:spPr>
            <a:xfrm>
              <a:off x="447676" y="2861388"/>
              <a:ext cx="1842991" cy="3796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A849E3BC-1BFD-41AA-8A98-E653852F5D70}"/>
                </a:ext>
              </a:extLst>
            </p:cNvPr>
            <p:cNvSpPr txBox="1"/>
            <p:nvPr/>
          </p:nvSpPr>
          <p:spPr>
            <a:xfrm>
              <a:off x="466727" y="2908895"/>
              <a:ext cx="182394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Filtrar Por Cliente</a:t>
              </a:r>
              <a:endParaRPr lang="pt-PT" sz="1400" dirty="0"/>
            </a:p>
          </p:txBody>
        </p: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9E1A263E-F681-481F-B653-87C1A744D1B8}"/>
              </a:ext>
            </a:extLst>
          </p:cNvPr>
          <p:cNvGrpSpPr/>
          <p:nvPr/>
        </p:nvGrpSpPr>
        <p:grpSpPr>
          <a:xfrm>
            <a:off x="10096497" y="4130280"/>
            <a:ext cx="1608564" cy="379621"/>
            <a:chOff x="447676" y="2861388"/>
            <a:chExt cx="1716404" cy="379621"/>
          </a:xfrm>
        </p:grpSpPr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042A2A51-B986-4D71-AD8C-FA83F158594E}"/>
                </a:ext>
              </a:extLst>
            </p:cNvPr>
            <p:cNvSpPr/>
            <p:nvPr/>
          </p:nvSpPr>
          <p:spPr>
            <a:xfrm>
              <a:off x="447676" y="2861388"/>
              <a:ext cx="1716404" cy="3796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45642A18-C402-4A6D-B8AD-B4EEBAC2BA00}"/>
                </a:ext>
              </a:extLst>
            </p:cNvPr>
            <p:cNvSpPr txBox="1"/>
            <p:nvPr/>
          </p:nvSpPr>
          <p:spPr>
            <a:xfrm>
              <a:off x="466727" y="2908895"/>
              <a:ext cx="164602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Ordenar Por</a:t>
              </a:r>
              <a:endParaRPr lang="pt-PT" sz="1400" dirty="0"/>
            </a:p>
          </p:txBody>
        </p:sp>
      </p:grp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58230187-94BB-463E-99E2-9D23D8347128}"/>
              </a:ext>
            </a:extLst>
          </p:cNvPr>
          <p:cNvSpPr txBox="1"/>
          <p:nvPr/>
        </p:nvSpPr>
        <p:spPr>
          <a:xfrm>
            <a:off x="-13447" y="1562621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ÁREA DO</a:t>
            </a:r>
            <a:b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ADMINISTRADOR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313E629D-5D7C-422D-9A40-4B710049659B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3203312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781919"/>
            <a:ext cx="12192000" cy="1582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13447" y="8034922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3962109" y="4016433"/>
            <a:ext cx="0" cy="3786323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1C12F8-E2AE-4F2E-8CB9-F70017BDF6CD}"/>
              </a:ext>
            </a:extLst>
          </p:cNvPr>
          <p:cNvSpPr txBox="1"/>
          <p:nvPr/>
        </p:nvSpPr>
        <p:spPr>
          <a:xfrm>
            <a:off x="833719" y="3954923"/>
            <a:ext cx="31283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ESTATÍSTICAS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PIZZAS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507574B-60CE-4F88-8A3B-5E88D2E6529D}"/>
              </a:ext>
            </a:extLst>
          </p:cNvPr>
          <p:cNvSpPr txBox="1"/>
          <p:nvPr/>
        </p:nvSpPr>
        <p:spPr>
          <a:xfrm>
            <a:off x="4187232" y="5064218"/>
            <a:ext cx="76999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 </a:t>
            </a:r>
            <a:r>
              <a:rPr lang="pt-PT" sz="1600" dirty="0">
                <a:solidFill>
                  <a:srgbClr val="990000"/>
                </a:solidFill>
                <a:latin typeface="Montserrat" panose="00000500000000000000" pitchFamily="2" charset="0"/>
              </a:rPr>
              <a:t>    </a:t>
            </a:r>
            <a:r>
              <a:rPr lang="pt-PT" sz="16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  CLIENTE                    DATA   	             TOTAL           AÇÕES</a:t>
            </a:r>
            <a:endParaRPr lang="pt-PT" dirty="0"/>
          </a:p>
        </p:txBody>
      </p:sp>
      <p:cxnSp>
        <p:nvCxnSpPr>
          <p:cNvPr id="29" name="Conexão reta 28">
            <a:extLst>
              <a:ext uri="{FF2B5EF4-FFF2-40B4-BE49-F238E27FC236}">
                <a16:creationId xmlns:a16="http://schemas.microsoft.com/office/drawing/2014/main" id="{3932E227-F0D5-4C4C-B875-C0742913AFAB}"/>
              </a:ext>
            </a:extLst>
          </p:cNvPr>
          <p:cNvCxnSpPr>
            <a:cxnSpLocks/>
          </p:cNvCxnSpPr>
          <p:nvPr/>
        </p:nvCxnSpPr>
        <p:spPr>
          <a:xfrm>
            <a:off x="4254467" y="5402772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8BF271B-A642-4748-AE64-774CFBB61A7D}"/>
              </a:ext>
            </a:extLst>
          </p:cNvPr>
          <p:cNvSpPr txBox="1"/>
          <p:nvPr/>
        </p:nvSpPr>
        <p:spPr>
          <a:xfrm>
            <a:off x="5853250" y="5502585"/>
            <a:ext cx="133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Sílvia Faria</a:t>
            </a:r>
            <a:endParaRPr lang="pt-PT" sz="1400" b="0" dirty="0">
              <a:effectLst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3E66349-8D52-4B55-820C-76073EAA5C3C}"/>
              </a:ext>
            </a:extLst>
          </p:cNvPr>
          <p:cNvSpPr txBox="1"/>
          <p:nvPr/>
        </p:nvSpPr>
        <p:spPr>
          <a:xfrm>
            <a:off x="7447665" y="5502585"/>
            <a:ext cx="2375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08/11/2020 às 22h55</a:t>
            </a:r>
            <a:endParaRPr lang="pt-PT" sz="1400" b="0" dirty="0">
              <a:effectLst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D9258F1-01A3-4E92-A64A-90A585C56E91}"/>
              </a:ext>
            </a:extLst>
          </p:cNvPr>
          <p:cNvSpPr txBox="1"/>
          <p:nvPr/>
        </p:nvSpPr>
        <p:spPr>
          <a:xfrm>
            <a:off x="9623371" y="5474483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30€</a:t>
            </a:r>
            <a:endParaRPr lang="pt-PT" sz="1400" b="0" dirty="0">
              <a:effectLst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08BFF46-C227-47AC-A4E3-1F67C4F72701}"/>
              </a:ext>
            </a:extLst>
          </p:cNvPr>
          <p:cNvSpPr txBox="1"/>
          <p:nvPr/>
        </p:nvSpPr>
        <p:spPr>
          <a:xfrm>
            <a:off x="10720398" y="5488045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Detalhes</a:t>
            </a:r>
            <a:endParaRPr lang="pt-PT" sz="1400" b="0" dirty="0">
              <a:effectLst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820D04B-03E3-4F88-918C-DEC19575AA37}"/>
              </a:ext>
            </a:extLst>
          </p:cNvPr>
          <p:cNvSpPr txBox="1"/>
          <p:nvPr/>
        </p:nvSpPr>
        <p:spPr>
          <a:xfrm>
            <a:off x="4310981" y="5474958"/>
            <a:ext cx="794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#111</a:t>
            </a:r>
            <a:endParaRPr lang="pt-PT" sz="1400" b="0" dirty="0">
              <a:effectLst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393DD048-188B-4519-B180-E7FB30D6618D}"/>
              </a:ext>
            </a:extLst>
          </p:cNvPr>
          <p:cNvSpPr txBox="1"/>
          <p:nvPr/>
        </p:nvSpPr>
        <p:spPr>
          <a:xfrm>
            <a:off x="5721021" y="5963791"/>
            <a:ext cx="1601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b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Mafalda Santos</a:t>
            </a:r>
            <a:endParaRPr lang="pt-PT" sz="1400" b="0" dirty="0">
              <a:effectLst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6348806-53DB-4F68-BAAB-A90088A90AAC}"/>
              </a:ext>
            </a:extLst>
          </p:cNvPr>
          <p:cNvSpPr txBox="1"/>
          <p:nvPr/>
        </p:nvSpPr>
        <p:spPr>
          <a:xfrm>
            <a:off x="7447665" y="5962682"/>
            <a:ext cx="2375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08/11/2020 às 22h55</a:t>
            </a:r>
            <a:endParaRPr lang="pt-PT" sz="1400" b="0" dirty="0">
              <a:effectLst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284B9E18-8F77-43DB-9F2B-2949D0327691}"/>
              </a:ext>
            </a:extLst>
          </p:cNvPr>
          <p:cNvSpPr txBox="1"/>
          <p:nvPr/>
        </p:nvSpPr>
        <p:spPr>
          <a:xfrm>
            <a:off x="9629219" y="5962682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15</a:t>
            </a: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€</a:t>
            </a:r>
            <a:endParaRPr lang="pt-PT" sz="1400" b="0" dirty="0">
              <a:effectLst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97E90BC2-552B-45FA-98C6-A6B3B335D46B}"/>
              </a:ext>
            </a:extLst>
          </p:cNvPr>
          <p:cNvSpPr txBox="1"/>
          <p:nvPr/>
        </p:nvSpPr>
        <p:spPr>
          <a:xfrm>
            <a:off x="10726246" y="5976244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Detalhes</a:t>
            </a:r>
            <a:endParaRPr lang="pt-PT" sz="1400" b="0" dirty="0">
              <a:effectLst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1B843AD5-CE99-4F56-98C3-BD7EE9D9E37E}"/>
              </a:ext>
            </a:extLst>
          </p:cNvPr>
          <p:cNvSpPr txBox="1"/>
          <p:nvPr/>
        </p:nvSpPr>
        <p:spPr>
          <a:xfrm>
            <a:off x="4316829" y="5963157"/>
            <a:ext cx="794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#111</a:t>
            </a:r>
            <a:endParaRPr lang="pt-PT" sz="1400" b="0" dirty="0">
              <a:effectLst/>
            </a:endParaRPr>
          </a:p>
        </p:txBody>
      </p:sp>
      <p:cxnSp>
        <p:nvCxnSpPr>
          <p:cNvPr id="56" name="Conexão reta 55">
            <a:extLst>
              <a:ext uri="{FF2B5EF4-FFF2-40B4-BE49-F238E27FC236}">
                <a16:creationId xmlns:a16="http://schemas.microsoft.com/office/drawing/2014/main" id="{072A60A5-157B-4B6F-B474-A1BF9B70DB2D}"/>
              </a:ext>
            </a:extLst>
          </p:cNvPr>
          <p:cNvCxnSpPr>
            <a:cxnSpLocks/>
          </p:cNvCxnSpPr>
          <p:nvPr/>
        </p:nvCxnSpPr>
        <p:spPr>
          <a:xfrm>
            <a:off x="4267914" y="5843777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xão reta 56">
            <a:extLst>
              <a:ext uri="{FF2B5EF4-FFF2-40B4-BE49-F238E27FC236}">
                <a16:creationId xmlns:a16="http://schemas.microsoft.com/office/drawing/2014/main" id="{3CB5A233-03AC-45C0-9E58-F56731C59CD3}"/>
              </a:ext>
            </a:extLst>
          </p:cNvPr>
          <p:cNvCxnSpPr>
            <a:cxnSpLocks/>
          </p:cNvCxnSpPr>
          <p:nvPr/>
        </p:nvCxnSpPr>
        <p:spPr>
          <a:xfrm>
            <a:off x="4310981" y="6352349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008125E6-FB59-47C1-B508-C82D7F7E268B}"/>
              </a:ext>
            </a:extLst>
          </p:cNvPr>
          <p:cNvGrpSpPr/>
          <p:nvPr/>
        </p:nvGrpSpPr>
        <p:grpSpPr>
          <a:xfrm>
            <a:off x="4212237" y="4123210"/>
            <a:ext cx="2654595" cy="379621"/>
            <a:chOff x="447676" y="2861388"/>
            <a:chExt cx="2654595" cy="379621"/>
          </a:xfrm>
        </p:grpSpPr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653343B9-7022-4B94-8C3F-5B3AF9DD7CBE}"/>
                </a:ext>
              </a:extLst>
            </p:cNvPr>
            <p:cNvSpPr/>
            <p:nvPr/>
          </p:nvSpPr>
          <p:spPr>
            <a:xfrm>
              <a:off x="447676" y="2861388"/>
              <a:ext cx="2425985" cy="3796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5429EEBC-3901-4BA6-98FA-933A68EDFF70}"/>
                </a:ext>
              </a:extLst>
            </p:cNvPr>
            <p:cNvSpPr txBox="1"/>
            <p:nvPr/>
          </p:nvSpPr>
          <p:spPr>
            <a:xfrm>
              <a:off x="466727" y="2908894"/>
              <a:ext cx="26355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A mostrar X encomendas</a:t>
              </a:r>
              <a:endParaRPr lang="pt-PT" sz="1400" dirty="0"/>
            </a:p>
          </p:txBody>
        </p: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8028539A-4AC5-49FD-957C-D9B6E6E429B7}"/>
              </a:ext>
            </a:extLst>
          </p:cNvPr>
          <p:cNvGrpSpPr/>
          <p:nvPr/>
        </p:nvGrpSpPr>
        <p:grpSpPr>
          <a:xfrm>
            <a:off x="7979764" y="4127185"/>
            <a:ext cx="1842991" cy="379621"/>
            <a:chOff x="447676" y="2861388"/>
            <a:chExt cx="1842991" cy="379621"/>
          </a:xfrm>
        </p:grpSpPr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B7D160D3-1D04-4208-B605-96CA2F2726E3}"/>
                </a:ext>
              </a:extLst>
            </p:cNvPr>
            <p:cNvSpPr/>
            <p:nvPr/>
          </p:nvSpPr>
          <p:spPr>
            <a:xfrm>
              <a:off x="447676" y="2861388"/>
              <a:ext cx="1842991" cy="3796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A849E3BC-1BFD-41AA-8A98-E653852F5D70}"/>
                </a:ext>
              </a:extLst>
            </p:cNvPr>
            <p:cNvSpPr txBox="1"/>
            <p:nvPr/>
          </p:nvSpPr>
          <p:spPr>
            <a:xfrm>
              <a:off x="466727" y="2908895"/>
              <a:ext cx="182394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Filtrar Por Cliente</a:t>
              </a:r>
              <a:endParaRPr lang="pt-PT" sz="1400" dirty="0"/>
            </a:p>
          </p:txBody>
        </p: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9E1A263E-F681-481F-B653-87C1A744D1B8}"/>
              </a:ext>
            </a:extLst>
          </p:cNvPr>
          <p:cNvGrpSpPr/>
          <p:nvPr/>
        </p:nvGrpSpPr>
        <p:grpSpPr>
          <a:xfrm>
            <a:off x="10096497" y="4130280"/>
            <a:ext cx="1608564" cy="379621"/>
            <a:chOff x="447676" y="2861388"/>
            <a:chExt cx="1716404" cy="379621"/>
          </a:xfrm>
        </p:grpSpPr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042A2A51-B986-4D71-AD8C-FA83F158594E}"/>
                </a:ext>
              </a:extLst>
            </p:cNvPr>
            <p:cNvSpPr/>
            <p:nvPr/>
          </p:nvSpPr>
          <p:spPr>
            <a:xfrm>
              <a:off x="447676" y="2861388"/>
              <a:ext cx="1716404" cy="3796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45642A18-C402-4A6D-B8AD-B4EEBAC2BA00}"/>
                </a:ext>
              </a:extLst>
            </p:cNvPr>
            <p:cNvSpPr txBox="1"/>
            <p:nvPr/>
          </p:nvSpPr>
          <p:spPr>
            <a:xfrm>
              <a:off x="466727" y="2908895"/>
              <a:ext cx="164602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Ordenar Por</a:t>
              </a:r>
              <a:endParaRPr lang="pt-PT" sz="1400" dirty="0"/>
            </a:p>
          </p:txBody>
        </p:sp>
      </p:grp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F5D77D37-ADC5-4C16-BCE0-70F3C0322E96}"/>
              </a:ext>
            </a:extLst>
          </p:cNvPr>
          <p:cNvSpPr/>
          <p:nvPr/>
        </p:nvSpPr>
        <p:spPr>
          <a:xfrm>
            <a:off x="4115706" y="4039243"/>
            <a:ext cx="7771489" cy="602681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6" name="Retângulo: Cantos Arredondados 65">
            <a:extLst>
              <a:ext uri="{FF2B5EF4-FFF2-40B4-BE49-F238E27FC236}">
                <a16:creationId xmlns:a16="http://schemas.microsoft.com/office/drawing/2014/main" id="{500FE6E9-0873-478D-BAD8-FE1CC01F721B}"/>
              </a:ext>
            </a:extLst>
          </p:cNvPr>
          <p:cNvSpPr/>
          <p:nvPr/>
        </p:nvSpPr>
        <p:spPr>
          <a:xfrm>
            <a:off x="4150533" y="4918857"/>
            <a:ext cx="7771489" cy="1617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74" name="Conexão reta unidirecional 73">
            <a:extLst>
              <a:ext uri="{FF2B5EF4-FFF2-40B4-BE49-F238E27FC236}">
                <a16:creationId xmlns:a16="http://schemas.microsoft.com/office/drawing/2014/main" id="{7FD78271-F288-4A03-B4AE-E1679AC8F8D2}"/>
              </a:ext>
            </a:extLst>
          </p:cNvPr>
          <p:cNvCxnSpPr>
            <a:cxnSpLocks/>
          </p:cNvCxnSpPr>
          <p:nvPr/>
        </p:nvCxnSpPr>
        <p:spPr>
          <a:xfrm flipH="1">
            <a:off x="11893314" y="3541345"/>
            <a:ext cx="948627" cy="5315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xão reta unidirecional 74">
            <a:extLst>
              <a:ext uri="{FF2B5EF4-FFF2-40B4-BE49-F238E27FC236}">
                <a16:creationId xmlns:a16="http://schemas.microsoft.com/office/drawing/2014/main" id="{40E3A5F0-0628-42B8-8B33-415E6295E60A}"/>
              </a:ext>
            </a:extLst>
          </p:cNvPr>
          <p:cNvCxnSpPr>
            <a:cxnSpLocks/>
          </p:cNvCxnSpPr>
          <p:nvPr/>
        </p:nvCxnSpPr>
        <p:spPr>
          <a:xfrm flipH="1">
            <a:off x="11927713" y="5217075"/>
            <a:ext cx="922856" cy="3226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tângulo 75">
            <a:extLst>
              <a:ext uri="{FF2B5EF4-FFF2-40B4-BE49-F238E27FC236}">
                <a16:creationId xmlns:a16="http://schemas.microsoft.com/office/drawing/2014/main" id="{43B85949-FD56-48EE-A8E9-F576E80E83AD}"/>
              </a:ext>
            </a:extLst>
          </p:cNvPr>
          <p:cNvSpPr/>
          <p:nvPr/>
        </p:nvSpPr>
        <p:spPr>
          <a:xfrm>
            <a:off x="12835860" y="3051764"/>
            <a:ext cx="2940791" cy="12003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1</a:t>
            </a:r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55B144AB-C404-4169-AB87-5022DA720EEF}"/>
              </a:ext>
            </a:extLst>
          </p:cNvPr>
          <p:cNvSpPr/>
          <p:nvPr/>
        </p:nvSpPr>
        <p:spPr>
          <a:xfrm>
            <a:off x="12862754" y="4731200"/>
            <a:ext cx="3170029" cy="12450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F990EB2E-EE83-459D-A73C-227670211AB5}"/>
              </a:ext>
            </a:extLst>
          </p:cNvPr>
          <p:cNvSpPr txBox="1"/>
          <p:nvPr/>
        </p:nvSpPr>
        <p:spPr>
          <a:xfrm>
            <a:off x="12417194" y="3065211"/>
            <a:ext cx="38143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sng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Filtragem</a:t>
            </a:r>
            <a:endParaRPr lang="en-US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justify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black</a:t>
            </a:r>
            <a:endParaRPr lang="pt-PT" dirty="0"/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1760F7BA-81BF-4CEB-BCBD-9ED86DA556AE}"/>
              </a:ext>
            </a:extLst>
          </p:cNvPr>
          <p:cNvSpPr txBox="1"/>
          <p:nvPr/>
        </p:nvSpPr>
        <p:spPr>
          <a:xfrm>
            <a:off x="12883122" y="4731200"/>
            <a:ext cx="30478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Formatação da tabela igual à formatação da tabela de encomendas do cliente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C7FC7CA0-1BF4-4CD0-B00E-738C707D8F0E}"/>
              </a:ext>
            </a:extLst>
          </p:cNvPr>
          <p:cNvSpPr txBox="1"/>
          <p:nvPr/>
        </p:nvSpPr>
        <p:spPr>
          <a:xfrm>
            <a:off x="-13447" y="1562621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ÁREA DO</a:t>
            </a:r>
            <a:b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ADMINISTRADOR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52FED43C-33C3-466E-A36D-2B2A57E926C1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32036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0FA3135-27CF-4D26-916C-BCCD88152713}"/>
              </a:ext>
            </a:extLst>
          </p:cNvPr>
          <p:cNvSpPr/>
          <p:nvPr/>
        </p:nvSpPr>
        <p:spPr>
          <a:xfrm>
            <a:off x="0" y="262759"/>
            <a:ext cx="12192000" cy="1166648"/>
          </a:xfrm>
          <a:prstGeom prst="rect">
            <a:avLst/>
          </a:prstGeom>
          <a:solidFill>
            <a:srgbClr val="640000"/>
          </a:solidFill>
          <a:ln>
            <a:solidFill>
              <a:srgbClr val="6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78E7494-797E-47B7-97DE-48B5299E4FE8}"/>
              </a:ext>
            </a:extLst>
          </p:cNvPr>
          <p:cNvSpPr txBox="1"/>
          <p:nvPr/>
        </p:nvSpPr>
        <p:spPr>
          <a:xfrm>
            <a:off x="0" y="262759"/>
            <a:ext cx="121920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6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PT" sz="66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Modelo Relacional</a:t>
            </a:r>
            <a:endParaRPr lang="pt-PT" sz="1100" b="0" dirty="0">
              <a:effectLst/>
            </a:endParaRPr>
          </a:p>
          <a:p>
            <a:br>
              <a:rPr lang="pt-PT" sz="1050" dirty="0"/>
            </a:br>
            <a:endParaRPr lang="pt-PT" sz="105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0ABB918-343B-4483-9B92-686E321065F7}"/>
              </a:ext>
            </a:extLst>
          </p:cNvPr>
          <p:cNvSpPr txBox="1"/>
          <p:nvPr/>
        </p:nvSpPr>
        <p:spPr>
          <a:xfrm>
            <a:off x="567821" y="1987199"/>
            <a:ext cx="11362406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2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Pizza </a:t>
            </a:r>
            <a:r>
              <a:rPr lang="pt-PT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pt-PT" sz="22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</a:t>
            </a:r>
            <a:r>
              <a:rPr lang="pt-PT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nome, </a:t>
            </a:r>
            <a:r>
              <a:rPr lang="pt-PT" sz="2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descricao</a:t>
            </a:r>
            <a:r>
              <a:rPr lang="pt-PT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tipo, </a:t>
            </a:r>
            <a:r>
              <a:rPr lang="pt-PT" sz="2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qtd_disponivel</a:t>
            </a:r>
            <a:r>
              <a:rPr lang="pt-PT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PT" sz="2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preco</a:t>
            </a:r>
            <a:r>
              <a:rPr lang="pt-PT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imagem_individual, </a:t>
            </a:r>
            <a:r>
              <a:rPr lang="pt-PT" sz="2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imagem_lista</a:t>
            </a:r>
            <a:r>
              <a:rPr lang="pt-PT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pt-PT" sz="2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sz="2200" b="0" dirty="0">
                <a:effectLst/>
              </a:rPr>
            </a:br>
            <a:r>
              <a:rPr lang="pt-PT" sz="2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Ingrediente </a:t>
            </a:r>
            <a:r>
              <a:rPr lang="pt-PT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pt-PT" sz="22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</a:t>
            </a:r>
            <a:r>
              <a:rPr lang="pt-PT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nome, </a:t>
            </a:r>
            <a:r>
              <a:rPr lang="pt-PT" sz="2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qtd_disponivel</a:t>
            </a:r>
            <a:r>
              <a:rPr lang="pt-PT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PT" sz="2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preco</a:t>
            </a:r>
            <a:r>
              <a:rPr lang="pt-PT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pt-PT" sz="2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sz="2200" b="0" dirty="0">
                <a:effectLst/>
              </a:rPr>
            </a:br>
            <a:r>
              <a:rPr lang="pt-PT" sz="2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Constituida</a:t>
            </a:r>
            <a:r>
              <a:rPr lang="pt-PT" sz="2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pt-PT" sz="22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#id_pizza-&gt;Pizza</a:t>
            </a:r>
            <a:r>
              <a:rPr lang="pt-PT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, </a:t>
            </a:r>
            <a:r>
              <a:rPr lang="pt-PT" sz="22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#id_ingrediente-&gt;Ingrediente</a:t>
            </a:r>
            <a:r>
              <a:rPr lang="pt-PT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pt-PT" sz="2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sz="2200" b="0" dirty="0">
                <a:effectLst/>
              </a:rPr>
            </a:br>
            <a:r>
              <a:rPr lang="pt-PT" sz="2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Encomenda</a:t>
            </a:r>
            <a:r>
              <a:rPr lang="pt-PT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pt-PT" sz="22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</a:t>
            </a:r>
            <a:r>
              <a:rPr lang="pt-PT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#id_utilizador-&gt;Utilizador, </a:t>
            </a:r>
            <a:r>
              <a:rPr lang="pt-PT" sz="2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data_hora</a:t>
            </a:r>
            <a:r>
              <a:rPr lang="pt-PT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PT" sz="2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metodo_pagamento</a:t>
            </a:r>
            <a:r>
              <a:rPr lang="pt-PT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total)</a:t>
            </a:r>
            <a:endParaRPr lang="pt-PT" sz="2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sz="2200" b="0" dirty="0">
                <a:effectLst/>
              </a:rPr>
            </a:br>
            <a:r>
              <a:rPr lang="pt-PT" sz="2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Utilizador </a:t>
            </a:r>
            <a:r>
              <a:rPr lang="pt-PT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pt-PT" sz="22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</a:t>
            </a:r>
            <a:r>
              <a:rPr lang="pt-PT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tipo, nome, morada, telefone, </a:t>
            </a:r>
            <a:r>
              <a:rPr lang="pt-PT" sz="2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username</a:t>
            </a:r>
            <a:r>
              <a:rPr lang="pt-PT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email, password)</a:t>
            </a:r>
            <a:endParaRPr lang="pt-PT" sz="2200" b="0" dirty="0">
              <a:effectLst/>
            </a:endParaRPr>
          </a:p>
          <a:p>
            <a:br>
              <a:rPr lang="pt-PT" sz="2200" b="0" dirty="0">
                <a:effectLst/>
              </a:rPr>
            </a:br>
            <a:r>
              <a:rPr lang="pt-PT" sz="2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Pertence </a:t>
            </a:r>
            <a:r>
              <a:rPr lang="pt-PT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pt-PT" sz="22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#id_pizza-&gt;Pizza</a:t>
            </a:r>
            <a:r>
              <a:rPr lang="pt-PT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PT" sz="22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#id_encomeda</a:t>
            </a:r>
            <a:r>
              <a:rPr lang="pt-PT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quantidade, total)</a:t>
            </a:r>
            <a:endParaRPr lang="pt-PT" sz="2200" dirty="0"/>
          </a:p>
        </p:txBody>
      </p:sp>
    </p:spTree>
    <p:extLst>
      <p:ext uri="{BB962C8B-B14F-4D97-AF65-F5344CB8AC3E}">
        <p14:creationId xmlns:p14="http://schemas.microsoft.com/office/powerpoint/2010/main" val="3069647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781919"/>
            <a:ext cx="12192000" cy="2819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13447" y="9473751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3962109" y="4016433"/>
            <a:ext cx="0" cy="3786323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1C12F8-E2AE-4F2E-8CB9-F70017BDF6CD}"/>
              </a:ext>
            </a:extLst>
          </p:cNvPr>
          <p:cNvSpPr txBox="1"/>
          <p:nvPr/>
        </p:nvSpPr>
        <p:spPr>
          <a:xfrm>
            <a:off x="833719" y="3954923"/>
            <a:ext cx="31283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ESTATÍSTICAS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PIZZAS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4893CE1A-FBD1-4849-AC8B-C4371E20ABB3}"/>
              </a:ext>
            </a:extLst>
          </p:cNvPr>
          <p:cNvSpPr txBox="1"/>
          <p:nvPr/>
        </p:nvSpPr>
        <p:spPr>
          <a:xfrm>
            <a:off x="4907763" y="4456281"/>
            <a:ext cx="66238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 #111</a:t>
            </a:r>
            <a:endParaRPr lang="pt-PT" dirty="0"/>
          </a:p>
        </p:txBody>
      </p:sp>
      <p:cxnSp>
        <p:nvCxnSpPr>
          <p:cNvPr id="66" name="Conexão reta 65">
            <a:extLst>
              <a:ext uri="{FF2B5EF4-FFF2-40B4-BE49-F238E27FC236}">
                <a16:creationId xmlns:a16="http://schemas.microsoft.com/office/drawing/2014/main" id="{DC1E1979-CAB2-4BEE-9D0A-ADBA80F0B132}"/>
              </a:ext>
            </a:extLst>
          </p:cNvPr>
          <p:cNvCxnSpPr>
            <a:cxnSpLocks/>
          </p:cNvCxnSpPr>
          <p:nvPr/>
        </p:nvCxnSpPr>
        <p:spPr>
          <a:xfrm>
            <a:off x="5017279" y="5256375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67DF9A18-2EAC-4E6B-A29C-746A68700CF1}"/>
              </a:ext>
            </a:extLst>
          </p:cNvPr>
          <p:cNvSpPr txBox="1"/>
          <p:nvPr/>
        </p:nvSpPr>
        <p:spPr>
          <a:xfrm>
            <a:off x="5040952" y="5292214"/>
            <a:ext cx="12460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 err="1">
                <a:solidFill>
                  <a:srgbClr val="000000"/>
                </a:solidFill>
                <a:latin typeface="Montserrat" panose="00000500000000000000" pitchFamily="2" charset="0"/>
              </a:rPr>
              <a:t>Pepperoni</a:t>
            </a:r>
            <a:endParaRPr lang="pt-PT" sz="1400" b="0" dirty="0">
              <a:effectLst/>
            </a:endParaRPr>
          </a:p>
        </p:txBody>
      </p:sp>
      <p:cxnSp>
        <p:nvCxnSpPr>
          <p:cNvPr id="75" name="Conexão reta 74">
            <a:extLst>
              <a:ext uri="{FF2B5EF4-FFF2-40B4-BE49-F238E27FC236}">
                <a16:creationId xmlns:a16="http://schemas.microsoft.com/office/drawing/2014/main" id="{D088C698-884A-4EE9-8178-C865C22FCA9D}"/>
              </a:ext>
            </a:extLst>
          </p:cNvPr>
          <p:cNvCxnSpPr>
            <a:cxnSpLocks/>
          </p:cNvCxnSpPr>
          <p:nvPr/>
        </p:nvCxnSpPr>
        <p:spPr>
          <a:xfrm>
            <a:off x="5040952" y="6116655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29D5C62A-19C3-4122-B66C-8D1AB23ADA3F}"/>
              </a:ext>
            </a:extLst>
          </p:cNvPr>
          <p:cNvSpPr txBox="1"/>
          <p:nvPr/>
        </p:nvSpPr>
        <p:spPr>
          <a:xfrm>
            <a:off x="10216770" y="5324145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15</a:t>
            </a: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€</a:t>
            </a:r>
            <a:endParaRPr lang="pt-PT" sz="1400" b="0" dirty="0">
              <a:effectLst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4A3983C1-43E9-4ECA-ABCF-2FDF89203D93}"/>
              </a:ext>
            </a:extLst>
          </p:cNvPr>
          <p:cNvSpPr txBox="1"/>
          <p:nvPr/>
        </p:nvSpPr>
        <p:spPr>
          <a:xfrm>
            <a:off x="4891186" y="3902757"/>
            <a:ext cx="61789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ENCOMENDA 		</a:t>
            </a:r>
            <a:r>
              <a:rPr lang="pt-PT" sz="16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VOLTAR </a:t>
            </a:r>
            <a:br>
              <a:rPr lang="pt-PT" sz="1600" dirty="0"/>
            </a:br>
            <a:endParaRPr lang="pt-PT" sz="1600" dirty="0"/>
          </a:p>
        </p:txBody>
      </p:sp>
      <p:cxnSp>
        <p:nvCxnSpPr>
          <p:cNvPr id="78" name="Conexão reta 77">
            <a:extLst>
              <a:ext uri="{FF2B5EF4-FFF2-40B4-BE49-F238E27FC236}">
                <a16:creationId xmlns:a16="http://schemas.microsoft.com/office/drawing/2014/main" id="{0BDA395B-8729-41C6-B866-3D8B20D73594}"/>
              </a:ext>
            </a:extLst>
          </p:cNvPr>
          <p:cNvCxnSpPr>
            <a:cxnSpLocks/>
          </p:cNvCxnSpPr>
          <p:nvPr/>
        </p:nvCxnSpPr>
        <p:spPr>
          <a:xfrm>
            <a:off x="4988965" y="4814863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FD1EE2B2-53F7-47DC-B258-8554AC9BCA50}"/>
              </a:ext>
            </a:extLst>
          </p:cNvPr>
          <p:cNvSpPr txBox="1"/>
          <p:nvPr/>
        </p:nvSpPr>
        <p:spPr>
          <a:xfrm>
            <a:off x="5099555" y="4901537"/>
            <a:ext cx="90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Pizza</a:t>
            </a:r>
            <a:endParaRPr lang="pt-PT" sz="1400" dirty="0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E1D4F581-4A55-48A9-B635-4E1EB41BD6C7}"/>
              </a:ext>
            </a:extLst>
          </p:cNvPr>
          <p:cNvSpPr txBox="1"/>
          <p:nvPr/>
        </p:nvSpPr>
        <p:spPr>
          <a:xfrm>
            <a:off x="7639049" y="4903928"/>
            <a:ext cx="15990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Ingredientes</a:t>
            </a:r>
            <a:endParaRPr lang="pt-PT" sz="1400" dirty="0"/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3CE6E5CB-D438-4841-8789-9A0F38AC024D}"/>
              </a:ext>
            </a:extLst>
          </p:cNvPr>
          <p:cNvSpPr txBox="1"/>
          <p:nvPr/>
        </p:nvSpPr>
        <p:spPr>
          <a:xfrm>
            <a:off x="10161645" y="4896405"/>
            <a:ext cx="15990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Preço</a:t>
            </a:r>
            <a:endParaRPr lang="pt-PT" sz="1400" dirty="0"/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25D991B5-8B1B-40A0-8B6E-EDFD9401252A}"/>
              </a:ext>
            </a:extLst>
          </p:cNvPr>
          <p:cNvSpPr txBox="1"/>
          <p:nvPr/>
        </p:nvSpPr>
        <p:spPr>
          <a:xfrm>
            <a:off x="7639049" y="5261961"/>
            <a:ext cx="16158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alface,tomate, queijo, fiambre, nutella</a:t>
            </a:r>
            <a:endParaRPr lang="pt-PT" sz="1400" dirty="0"/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EB3F7206-DDEA-492D-8495-B41B1696D221}"/>
              </a:ext>
            </a:extLst>
          </p:cNvPr>
          <p:cNvSpPr txBox="1"/>
          <p:nvPr/>
        </p:nvSpPr>
        <p:spPr>
          <a:xfrm>
            <a:off x="5040952" y="6211788"/>
            <a:ext cx="12460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 err="1">
                <a:solidFill>
                  <a:srgbClr val="000000"/>
                </a:solidFill>
                <a:latin typeface="Montserrat" panose="00000500000000000000" pitchFamily="2" charset="0"/>
              </a:rPr>
              <a:t>Pepperoni</a:t>
            </a:r>
            <a:endParaRPr lang="pt-PT" sz="1400" b="0" dirty="0">
              <a:effectLst/>
            </a:endParaRPr>
          </a:p>
        </p:txBody>
      </p:sp>
      <p:cxnSp>
        <p:nvCxnSpPr>
          <p:cNvPr id="84" name="Conexão reta 83">
            <a:extLst>
              <a:ext uri="{FF2B5EF4-FFF2-40B4-BE49-F238E27FC236}">
                <a16:creationId xmlns:a16="http://schemas.microsoft.com/office/drawing/2014/main" id="{1D1F10A0-4A84-466C-A6AE-B2D623240864}"/>
              </a:ext>
            </a:extLst>
          </p:cNvPr>
          <p:cNvCxnSpPr>
            <a:cxnSpLocks/>
          </p:cNvCxnSpPr>
          <p:nvPr/>
        </p:nvCxnSpPr>
        <p:spPr>
          <a:xfrm>
            <a:off x="5040952" y="7036229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8CB4F48E-8907-4FB4-9396-F0DF3FC49E0A}"/>
              </a:ext>
            </a:extLst>
          </p:cNvPr>
          <p:cNvSpPr txBox="1"/>
          <p:nvPr/>
        </p:nvSpPr>
        <p:spPr>
          <a:xfrm>
            <a:off x="10216770" y="6243719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15</a:t>
            </a: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€</a:t>
            </a:r>
            <a:endParaRPr lang="pt-PT" sz="1400" b="0" dirty="0">
              <a:effectLst/>
            </a:endParaRP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0CA398D8-2491-4816-92C5-6944F8E71A06}"/>
              </a:ext>
            </a:extLst>
          </p:cNvPr>
          <p:cNvSpPr txBox="1"/>
          <p:nvPr/>
        </p:nvSpPr>
        <p:spPr>
          <a:xfrm>
            <a:off x="7639049" y="6181535"/>
            <a:ext cx="16158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alface,tomate, queijo, fiambre, nutella</a:t>
            </a:r>
            <a:endParaRPr lang="pt-PT" sz="1400" dirty="0"/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8A45BB38-5E02-4F17-BC48-55F999C6ED4C}"/>
              </a:ext>
            </a:extLst>
          </p:cNvPr>
          <p:cNvSpPr txBox="1"/>
          <p:nvPr/>
        </p:nvSpPr>
        <p:spPr>
          <a:xfrm>
            <a:off x="5066002" y="7078507"/>
            <a:ext cx="2942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Método</a:t>
            </a:r>
            <a:r>
              <a:rPr lang="pt-PT" sz="16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de</a:t>
            </a:r>
            <a:r>
              <a:rPr lang="pt-PT" sz="16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Pagamento</a:t>
            </a:r>
          </a:p>
        </p:txBody>
      </p:sp>
      <p:cxnSp>
        <p:nvCxnSpPr>
          <p:cNvPr id="88" name="Conexão reta 87">
            <a:extLst>
              <a:ext uri="{FF2B5EF4-FFF2-40B4-BE49-F238E27FC236}">
                <a16:creationId xmlns:a16="http://schemas.microsoft.com/office/drawing/2014/main" id="{D71AEE0B-E835-445B-94D0-51C30E71C0CF}"/>
              </a:ext>
            </a:extLst>
          </p:cNvPr>
          <p:cNvCxnSpPr>
            <a:cxnSpLocks/>
          </p:cNvCxnSpPr>
          <p:nvPr/>
        </p:nvCxnSpPr>
        <p:spPr>
          <a:xfrm>
            <a:off x="5040952" y="7484105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F7D8DD24-36C0-4266-AD6D-F345B702E209}"/>
              </a:ext>
            </a:extLst>
          </p:cNvPr>
          <p:cNvSpPr txBox="1"/>
          <p:nvPr/>
        </p:nvSpPr>
        <p:spPr>
          <a:xfrm>
            <a:off x="5066002" y="7526383"/>
            <a:ext cx="2942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Morada de Faturação</a:t>
            </a:r>
          </a:p>
        </p:txBody>
      </p:sp>
      <p:cxnSp>
        <p:nvCxnSpPr>
          <p:cNvPr id="90" name="Conexão reta 89">
            <a:extLst>
              <a:ext uri="{FF2B5EF4-FFF2-40B4-BE49-F238E27FC236}">
                <a16:creationId xmlns:a16="http://schemas.microsoft.com/office/drawing/2014/main" id="{CFDE5D11-7F81-48E0-B255-132A65B22BBE}"/>
              </a:ext>
            </a:extLst>
          </p:cNvPr>
          <p:cNvCxnSpPr>
            <a:cxnSpLocks/>
          </p:cNvCxnSpPr>
          <p:nvPr/>
        </p:nvCxnSpPr>
        <p:spPr>
          <a:xfrm>
            <a:off x="5040952" y="7913532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26208E28-8B7D-4628-B8A2-517363C6BBAE}"/>
              </a:ext>
            </a:extLst>
          </p:cNvPr>
          <p:cNvSpPr txBox="1"/>
          <p:nvPr/>
        </p:nvSpPr>
        <p:spPr>
          <a:xfrm>
            <a:off x="5066002" y="7955810"/>
            <a:ext cx="2942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Cliente</a:t>
            </a:r>
          </a:p>
        </p:txBody>
      </p:sp>
      <p:cxnSp>
        <p:nvCxnSpPr>
          <p:cNvPr id="92" name="Conexão reta 91">
            <a:extLst>
              <a:ext uri="{FF2B5EF4-FFF2-40B4-BE49-F238E27FC236}">
                <a16:creationId xmlns:a16="http://schemas.microsoft.com/office/drawing/2014/main" id="{C80C2DD3-4FD1-410E-9E0A-8A4A1A76B0C6}"/>
              </a:ext>
            </a:extLst>
          </p:cNvPr>
          <p:cNvCxnSpPr>
            <a:cxnSpLocks/>
          </p:cNvCxnSpPr>
          <p:nvPr/>
        </p:nvCxnSpPr>
        <p:spPr>
          <a:xfrm>
            <a:off x="5040952" y="8334874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B7567EE6-17E7-455E-AEB7-84D5F3E36916}"/>
              </a:ext>
            </a:extLst>
          </p:cNvPr>
          <p:cNvSpPr txBox="1"/>
          <p:nvPr/>
        </p:nvSpPr>
        <p:spPr>
          <a:xfrm>
            <a:off x="9329734" y="8896640"/>
            <a:ext cx="22972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TOTAL</a:t>
            </a:r>
            <a:r>
              <a:rPr lang="pt-PT" sz="1400" dirty="0"/>
              <a:t>          </a:t>
            </a: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30€</a:t>
            </a:r>
            <a:endParaRPr lang="pt-PT" sz="1400" b="0" dirty="0">
              <a:effectLst/>
            </a:endParaRP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D82A62CA-29E5-4FB2-9F33-D46832A923EB}"/>
              </a:ext>
            </a:extLst>
          </p:cNvPr>
          <p:cNvSpPr txBox="1"/>
          <p:nvPr/>
        </p:nvSpPr>
        <p:spPr>
          <a:xfrm>
            <a:off x="5066002" y="8402258"/>
            <a:ext cx="2942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Contacto</a:t>
            </a:r>
          </a:p>
        </p:txBody>
      </p:sp>
      <p:cxnSp>
        <p:nvCxnSpPr>
          <p:cNvPr id="95" name="Conexão reta 94">
            <a:extLst>
              <a:ext uri="{FF2B5EF4-FFF2-40B4-BE49-F238E27FC236}">
                <a16:creationId xmlns:a16="http://schemas.microsoft.com/office/drawing/2014/main" id="{CB371D45-9E1A-466A-B1AB-68E2867CCD23}"/>
              </a:ext>
            </a:extLst>
          </p:cNvPr>
          <p:cNvCxnSpPr>
            <a:cxnSpLocks/>
          </p:cNvCxnSpPr>
          <p:nvPr/>
        </p:nvCxnSpPr>
        <p:spPr>
          <a:xfrm>
            <a:off x="5040952" y="8781322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38E51DC1-94E1-4294-9153-EDCA8797CCF6}"/>
              </a:ext>
            </a:extLst>
          </p:cNvPr>
          <p:cNvSpPr txBox="1"/>
          <p:nvPr/>
        </p:nvSpPr>
        <p:spPr>
          <a:xfrm>
            <a:off x="-13447" y="1562621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ÁREA DO</a:t>
            </a:r>
            <a:b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ADMINISTRADOR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DF3A13B-BA79-4532-A352-CFF39C7109FD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2163046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781919"/>
            <a:ext cx="12192000" cy="2819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13447" y="9473751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3962109" y="4016433"/>
            <a:ext cx="0" cy="3786323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1C12F8-E2AE-4F2E-8CB9-F70017BDF6CD}"/>
              </a:ext>
            </a:extLst>
          </p:cNvPr>
          <p:cNvSpPr txBox="1"/>
          <p:nvPr/>
        </p:nvSpPr>
        <p:spPr>
          <a:xfrm>
            <a:off x="833719" y="3954923"/>
            <a:ext cx="31283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ESTATÍSTICAS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PIZZAS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4893CE1A-FBD1-4849-AC8B-C4371E20ABB3}"/>
              </a:ext>
            </a:extLst>
          </p:cNvPr>
          <p:cNvSpPr txBox="1"/>
          <p:nvPr/>
        </p:nvSpPr>
        <p:spPr>
          <a:xfrm>
            <a:off x="4907763" y="4456281"/>
            <a:ext cx="66238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 #111</a:t>
            </a:r>
            <a:endParaRPr lang="pt-PT" dirty="0"/>
          </a:p>
        </p:txBody>
      </p:sp>
      <p:cxnSp>
        <p:nvCxnSpPr>
          <p:cNvPr id="66" name="Conexão reta 65">
            <a:extLst>
              <a:ext uri="{FF2B5EF4-FFF2-40B4-BE49-F238E27FC236}">
                <a16:creationId xmlns:a16="http://schemas.microsoft.com/office/drawing/2014/main" id="{DC1E1979-CAB2-4BEE-9D0A-ADBA80F0B132}"/>
              </a:ext>
            </a:extLst>
          </p:cNvPr>
          <p:cNvCxnSpPr>
            <a:cxnSpLocks/>
          </p:cNvCxnSpPr>
          <p:nvPr/>
        </p:nvCxnSpPr>
        <p:spPr>
          <a:xfrm>
            <a:off x="5017279" y="5256375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67DF9A18-2EAC-4E6B-A29C-746A68700CF1}"/>
              </a:ext>
            </a:extLst>
          </p:cNvPr>
          <p:cNvSpPr txBox="1"/>
          <p:nvPr/>
        </p:nvSpPr>
        <p:spPr>
          <a:xfrm>
            <a:off x="5040952" y="5292214"/>
            <a:ext cx="12460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 err="1">
                <a:solidFill>
                  <a:srgbClr val="000000"/>
                </a:solidFill>
                <a:latin typeface="Montserrat" panose="00000500000000000000" pitchFamily="2" charset="0"/>
              </a:rPr>
              <a:t>Pepperoni</a:t>
            </a:r>
            <a:endParaRPr lang="pt-PT" sz="1400" b="0" dirty="0">
              <a:effectLst/>
            </a:endParaRPr>
          </a:p>
        </p:txBody>
      </p:sp>
      <p:cxnSp>
        <p:nvCxnSpPr>
          <p:cNvPr id="75" name="Conexão reta 74">
            <a:extLst>
              <a:ext uri="{FF2B5EF4-FFF2-40B4-BE49-F238E27FC236}">
                <a16:creationId xmlns:a16="http://schemas.microsoft.com/office/drawing/2014/main" id="{D088C698-884A-4EE9-8178-C865C22FCA9D}"/>
              </a:ext>
            </a:extLst>
          </p:cNvPr>
          <p:cNvCxnSpPr>
            <a:cxnSpLocks/>
          </p:cNvCxnSpPr>
          <p:nvPr/>
        </p:nvCxnSpPr>
        <p:spPr>
          <a:xfrm>
            <a:off x="5040952" y="6116655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29D5C62A-19C3-4122-B66C-8D1AB23ADA3F}"/>
              </a:ext>
            </a:extLst>
          </p:cNvPr>
          <p:cNvSpPr txBox="1"/>
          <p:nvPr/>
        </p:nvSpPr>
        <p:spPr>
          <a:xfrm>
            <a:off x="10216770" y="5324145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15</a:t>
            </a: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€</a:t>
            </a:r>
            <a:endParaRPr lang="pt-PT" sz="1400" b="0" dirty="0">
              <a:effectLst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4A3983C1-43E9-4ECA-ABCF-2FDF89203D93}"/>
              </a:ext>
            </a:extLst>
          </p:cNvPr>
          <p:cNvSpPr txBox="1"/>
          <p:nvPr/>
        </p:nvSpPr>
        <p:spPr>
          <a:xfrm>
            <a:off x="4891186" y="3902757"/>
            <a:ext cx="61789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ENCOMENDA 		</a:t>
            </a:r>
            <a:r>
              <a:rPr lang="pt-PT" sz="16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VOLTAR </a:t>
            </a:r>
            <a:br>
              <a:rPr lang="pt-PT" sz="1600" dirty="0"/>
            </a:br>
            <a:endParaRPr lang="pt-PT" sz="1600" dirty="0"/>
          </a:p>
        </p:txBody>
      </p:sp>
      <p:cxnSp>
        <p:nvCxnSpPr>
          <p:cNvPr id="78" name="Conexão reta 77">
            <a:extLst>
              <a:ext uri="{FF2B5EF4-FFF2-40B4-BE49-F238E27FC236}">
                <a16:creationId xmlns:a16="http://schemas.microsoft.com/office/drawing/2014/main" id="{0BDA395B-8729-41C6-B866-3D8B20D73594}"/>
              </a:ext>
            </a:extLst>
          </p:cNvPr>
          <p:cNvCxnSpPr>
            <a:cxnSpLocks/>
          </p:cNvCxnSpPr>
          <p:nvPr/>
        </p:nvCxnSpPr>
        <p:spPr>
          <a:xfrm>
            <a:off x="4988965" y="4814863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FD1EE2B2-53F7-47DC-B258-8554AC9BCA50}"/>
              </a:ext>
            </a:extLst>
          </p:cNvPr>
          <p:cNvSpPr txBox="1"/>
          <p:nvPr/>
        </p:nvSpPr>
        <p:spPr>
          <a:xfrm>
            <a:off x="5099555" y="4901537"/>
            <a:ext cx="90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Pizza</a:t>
            </a:r>
            <a:endParaRPr lang="pt-PT" sz="1400" dirty="0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E1D4F581-4A55-48A9-B635-4E1EB41BD6C7}"/>
              </a:ext>
            </a:extLst>
          </p:cNvPr>
          <p:cNvSpPr txBox="1"/>
          <p:nvPr/>
        </p:nvSpPr>
        <p:spPr>
          <a:xfrm>
            <a:off x="7639049" y="4903928"/>
            <a:ext cx="15990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Ingredientes</a:t>
            </a:r>
            <a:endParaRPr lang="pt-PT" sz="1400" dirty="0"/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3CE6E5CB-D438-4841-8789-9A0F38AC024D}"/>
              </a:ext>
            </a:extLst>
          </p:cNvPr>
          <p:cNvSpPr txBox="1"/>
          <p:nvPr/>
        </p:nvSpPr>
        <p:spPr>
          <a:xfrm>
            <a:off x="10161645" y="4896405"/>
            <a:ext cx="15990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Preço</a:t>
            </a:r>
            <a:endParaRPr lang="pt-PT" sz="1400" dirty="0"/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25D991B5-8B1B-40A0-8B6E-EDFD9401252A}"/>
              </a:ext>
            </a:extLst>
          </p:cNvPr>
          <p:cNvSpPr txBox="1"/>
          <p:nvPr/>
        </p:nvSpPr>
        <p:spPr>
          <a:xfrm>
            <a:off x="7639049" y="5261961"/>
            <a:ext cx="16158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alface,tomate, queijo, fiambre, nutella</a:t>
            </a:r>
            <a:endParaRPr lang="pt-PT" sz="1400" dirty="0"/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EB3F7206-DDEA-492D-8495-B41B1696D221}"/>
              </a:ext>
            </a:extLst>
          </p:cNvPr>
          <p:cNvSpPr txBox="1"/>
          <p:nvPr/>
        </p:nvSpPr>
        <p:spPr>
          <a:xfrm>
            <a:off x="5040952" y="6211788"/>
            <a:ext cx="12460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 err="1">
                <a:solidFill>
                  <a:srgbClr val="000000"/>
                </a:solidFill>
                <a:latin typeface="Montserrat" panose="00000500000000000000" pitchFamily="2" charset="0"/>
              </a:rPr>
              <a:t>Pepperoni</a:t>
            </a:r>
            <a:endParaRPr lang="pt-PT" sz="1400" b="0" dirty="0">
              <a:effectLst/>
            </a:endParaRPr>
          </a:p>
        </p:txBody>
      </p:sp>
      <p:cxnSp>
        <p:nvCxnSpPr>
          <p:cNvPr id="84" name="Conexão reta 83">
            <a:extLst>
              <a:ext uri="{FF2B5EF4-FFF2-40B4-BE49-F238E27FC236}">
                <a16:creationId xmlns:a16="http://schemas.microsoft.com/office/drawing/2014/main" id="{1D1F10A0-4A84-466C-A6AE-B2D623240864}"/>
              </a:ext>
            </a:extLst>
          </p:cNvPr>
          <p:cNvCxnSpPr>
            <a:cxnSpLocks/>
          </p:cNvCxnSpPr>
          <p:nvPr/>
        </p:nvCxnSpPr>
        <p:spPr>
          <a:xfrm>
            <a:off x="5040952" y="7036229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8CB4F48E-8907-4FB4-9396-F0DF3FC49E0A}"/>
              </a:ext>
            </a:extLst>
          </p:cNvPr>
          <p:cNvSpPr txBox="1"/>
          <p:nvPr/>
        </p:nvSpPr>
        <p:spPr>
          <a:xfrm>
            <a:off x="10216770" y="6243719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15</a:t>
            </a: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€</a:t>
            </a:r>
            <a:endParaRPr lang="pt-PT" sz="1400" b="0" dirty="0">
              <a:effectLst/>
            </a:endParaRP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0CA398D8-2491-4816-92C5-6944F8E71A06}"/>
              </a:ext>
            </a:extLst>
          </p:cNvPr>
          <p:cNvSpPr txBox="1"/>
          <p:nvPr/>
        </p:nvSpPr>
        <p:spPr>
          <a:xfrm>
            <a:off x="7639049" y="6181535"/>
            <a:ext cx="16158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alface,tomate, queijo, fiambre, nutella</a:t>
            </a:r>
            <a:endParaRPr lang="pt-PT" sz="1400" dirty="0"/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8A45BB38-5E02-4F17-BC48-55F999C6ED4C}"/>
              </a:ext>
            </a:extLst>
          </p:cNvPr>
          <p:cNvSpPr txBox="1"/>
          <p:nvPr/>
        </p:nvSpPr>
        <p:spPr>
          <a:xfrm>
            <a:off x="5066002" y="7078507"/>
            <a:ext cx="2942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Método</a:t>
            </a:r>
            <a:r>
              <a:rPr lang="pt-PT" sz="16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de</a:t>
            </a:r>
            <a:r>
              <a:rPr lang="pt-PT" sz="16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Pagamento</a:t>
            </a:r>
          </a:p>
        </p:txBody>
      </p:sp>
      <p:cxnSp>
        <p:nvCxnSpPr>
          <p:cNvPr id="88" name="Conexão reta 87">
            <a:extLst>
              <a:ext uri="{FF2B5EF4-FFF2-40B4-BE49-F238E27FC236}">
                <a16:creationId xmlns:a16="http://schemas.microsoft.com/office/drawing/2014/main" id="{D71AEE0B-E835-445B-94D0-51C30E71C0CF}"/>
              </a:ext>
            </a:extLst>
          </p:cNvPr>
          <p:cNvCxnSpPr>
            <a:cxnSpLocks/>
          </p:cNvCxnSpPr>
          <p:nvPr/>
        </p:nvCxnSpPr>
        <p:spPr>
          <a:xfrm>
            <a:off x="5040952" y="7484105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F7D8DD24-36C0-4266-AD6D-F345B702E209}"/>
              </a:ext>
            </a:extLst>
          </p:cNvPr>
          <p:cNvSpPr txBox="1"/>
          <p:nvPr/>
        </p:nvSpPr>
        <p:spPr>
          <a:xfrm>
            <a:off x="5066002" y="7526383"/>
            <a:ext cx="2942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Morada de Faturação</a:t>
            </a:r>
          </a:p>
        </p:txBody>
      </p:sp>
      <p:cxnSp>
        <p:nvCxnSpPr>
          <p:cNvPr id="90" name="Conexão reta 89">
            <a:extLst>
              <a:ext uri="{FF2B5EF4-FFF2-40B4-BE49-F238E27FC236}">
                <a16:creationId xmlns:a16="http://schemas.microsoft.com/office/drawing/2014/main" id="{CFDE5D11-7F81-48E0-B255-132A65B22BBE}"/>
              </a:ext>
            </a:extLst>
          </p:cNvPr>
          <p:cNvCxnSpPr>
            <a:cxnSpLocks/>
          </p:cNvCxnSpPr>
          <p:nvPr/>
        </p:nvCxnSpPr>
        <p:spPr>
          <a:xfrm>
            <a:off x="5040952" y="7913532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26208E28-8B7D-4628-B8A2-517363C6BBAE}"/>
              </a:ext>
            </a:extLst>
          </p:cNvPr>
          <p:cNvSpPr txBox="1"/>
          <p:nvPr/>
        </p:nvSpPr>
        <p:spPr>
          <a:xfrm>
            <a:off x="5066002" y="7955810"/>
            <a:ext cx="2942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Cliente</a:t>
            </a:r>
          </a:p>
        </p:txBody>
      </p:sp>
      <p:cxnSp>
        <p:nvCxnSpPr>
          <p:cNvPr id="92" name="Conexão reta 91">
            <a:extLst>
              <a:ext uri="{FF2B5EF4-FFF2-40B4-BE49-F238E27FC236}">
                <a16:creationId xmlns:a16="http://schemas.microsoft.com/office/drawing/2014/main" id="{C80C2DD3-4FD1-410E-9E0A-8A4A1A76B0C6}"/>
              </a:ext>
            </a:extLst>
          </p:cNvPr>
          <p:cNvCxnSpPr>
            <a:cxnSpLocks/>
          </p:cNvCxnSpPr>
          <p:nvPr/>
        </p:nvCxnSpPr>
        <p:spPr>
          <a:xfrm>
            <a:off x="5040952" y="8334874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B7567EE6-17E7-455E-AEB7-84D5F3E36916}"/>
              </a:ext>
            </a:extLst>
          </p:cNvPr>
          <p:cNvSpPr txBox="1"/>
          <p:nvPr/>
        </p:nvSpPr>
        <p:spPr>
          <a:xfrm>
            <a:off x="9329734" y="8896640"/>
            <a:ext cx="22972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TOTAL</a:t>
            </a:r>
            <a:r>
              <a:rPr lang="pt-PT" sz="1400" dirty="0"/>
              <a:t>          </a:t>
            </a: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30€</a:t>
            </a:r>
            <a:endParaRPr lang="pt-PT" sz="1400" b="0" dirty="0">
              <a:effectLst/>
            </a:endParaRP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D82A62CA-29E5-4FB2-9F33-D46832A923EB}"/>
              </a:ext>
            </a:extLst>
          </p:cNvPr>
          <p:cNvSpPr txBox="1"/>
          <p:nvPr/>
        </p:nvSpPr>
        <p:spPr>
          <a:xfrm>
            <a:off x="5066002" y="8402258"/>
            <a:ext cx="2942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Contacto</a:t>
            </a:r>
          </a:p>
        </p:txBody>
      </p:sp>
      <p:cxnSp>
        <p:nvCxnSpPr>
          <p:cNvPr id="95" name="Conexão reta 94">
            <a:extLst>
              <a:ext uri="{FF2B5EF4-FFF2-40B4-BE49-F238E27FC236}">
                <a16:creationId xmlns:a16="http://schemas.microsoft.com/office/drawing/2014/main" id="{CB371D45-9E1A-466A-B1AB-68E2867CCD23}"/>
              </a:ext>
            </a:extLst>
          </p:cNvPr>
          <p:cNvCxnSpPr>
            <a:cxnSpLocks/>
          </p:cNvCxnSpPr>
          <p:nvPr/>
        </p:nvCxnSpPr>
        <p:spPr>
          <a:xfrm>
            <a:off x="5040952" y="8781322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xão reta unidirecional 50">
            <a:extLst>
              <a:ext uri="{FF2B5EF4-FFF2-40B4-BE49-F238E27FC236}">
                <a16:creationId xmlns:a16="http://schemas.microsoft.com/office/drawing/2014/main" id="{2FA51424-3B27-4D60-9841-9A078382E2EC}"/>
              </a:ext>
            </a:extLst>
          </p:cNvPr>
          <p:cNvCxnSpPr>
            <a:cxnSpLocks/>
          </p:cNvCxnSpPr>
          <p:nvPr/>
        </p:nvCxnSpPr>
        <p:spPr>
          <a:xfrm flipH="1">
            <a:off x="11186254" y="3820693"/>
            <a:ext cx="1373299" cy="5346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ângulo 51">
            <a:extLst>
              <a:ext uri="{FF2B5EF4-FFF2-40B4-BE49-F238E27FC236}">
                <a16:creationId xmlns:a16="http://schemas.microsoft.com/office/drawing/2014/main" id="{36497959-E7D5-43DA-A39A-E28F2CA6DD02}"/>
              </a:ext>
            </a:extLst>
          </p:cNvPr>
          <p:cNvSpPr/>
          <p:nvPr/>
        </p:nvSpPr>
        <p:spPr>
          <a:xfrm>
            <a:off x="12559553" y="3220268"/>
            <a:ext cx="3493111" cy="111257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62A31333-0E72-483F-A522-3AA05CAD9AFE}"/>
              </a:ext>
            </a:extLst>
          </p:cNvPr>
          <p:cNvSpPr txBox="1"/>
          <p:nvPr/>
        </p:nvSpPr>
        <p:spPr>
          <a:xfrm>
            <a:off x="12447211" y="3273854"/>
            <a:ext cx="363404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 rtl="0">
              <a:spcBef>
                <a:spcPts val="0"/>
              </a:spcBef>
              <a:spcAft>
                <a:spcPts val="0"/>
              </a:spcAft>
            </a:pPr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Formatação igual à dos detalhes das encomendas do lado do cliente</a:t>
            </a:r>
            <a:br>
              <a:rPr lang="pt-PT" sz="1600" dirty="0"/>
            </a:br>
            <a:endParaRPr lang="pt-PT" sz="1600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9FDBF0B4-20CB-4C94-92C2-0AF2ED0F2D4B}"/>
              </a:ext>
            </a:extLst>
          </p:cNvPr>
          <p:cNvSpPr txBox="1"/>
          <p:nvPr/>
        </p:nvSpPr>
        <p:spPr>
          <a:xfrm>
            <a:off x="-13447" y="1562621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ÁREA DO</a:t>
            </a:r>
            <a:b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ADMINISTRADOR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91323FA0-5359-48DE-A571-34FA3CD7AE12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412002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-13447" y="4888033"/>
            <a:ext cx="12192000" cy="4519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-13447" y="8468136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3962109" y="4016433"/>
            <a:ext cx="0" cy="3786323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1C12F8-E2AE-4F2E-8CB9-F70017BDF6CD}"/>
              </a:ext>
            </a:extLst>
          </p:cNvPr>
          <p:cNvSpPr txBox="1"/>
          <p:nvPr/>
        </p:nvSpPr>
        <p:spPr>
          <a:xfrm>
            <a:off x="833719" y="3954923"/>
            <a:ext cx="31283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ESTATÍSTICAS</a:t>
            </a:r>
            <a:endParaRPr lang="pt-PT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PIZZAS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38E51DC1-94E1-4294-9153-EDCA8797CCF6}"/>
              </a:ext>
            </a:extLst>
          </p:cNvPr>
          <p:cNvSpPr txBox="1"/>
          <p:nvPr/>
        </p:nvSpPr>
        <p:spPr>
          <a:xfrm>
            <a:off x="-13447" y="1562621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ÁREA DO</a:t>
            </a:r>
            <a:b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ADMINISTRADOR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1874473-A250-4AE2-8864-EF4C1F99668D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A0AD188-7D82-4B4E-9658-C520F9CD0992}"/>
              </a:ext>
            </a:extLst>
          </p:cNvPr>
          <p:cNvGrpSpPr/>
          <p:nvPr/>
        </p:nvGrpSpPr>
        <p:grpSpPr>
          <a:xfrm>
            <a:off x="4664582" y="4016433"/>
            <a:ext cx="7303059" cy="1791028"/>
            <a:chOff x="4664582" y="4016433"/>
            <a:chExt cx="7303059" cy="179102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ED8B45B-D5CC-4FB9-A414-8C72276C43CD}"/>
                </a:ext>
              </a:extLst>
            </p:cNvPr>
            <p:cNvGrpSpPr/>
            <p:nvPr/>
          </p:nvGrpSpPr>
          <p:grpSpPr>
            <a:xfrm>
              <a:off x="4664582" y="4016433"/>
              <a:ext cx="5431911" cy="1776904"/>
              <a:chOff x="4664582" y="4016433"/>
              <a:chExt cx="6805688" cy="1776904"/>
            </a:xfrm>
          </p:grpSpPr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36D4B9DF-6D15-4D71-9657-B93A01108582}"/>
                  </a:ext>
                </a:extLst>
              </p:cNvPr>
              <p:cNvSpPr/>
              <p:nvPr/>
            </p:nvSpPr>
            <p:spPr>
              <a:xfrm>
                <a:off x="4795828" y="4016433"/>
                <a:ext cx="1657346" cy="1348928"/>
              </a:xfrm>
              <a:prstGeom prst="rect">
                <a:avLst/>
              </a:prstGeom>
              <a:solidFill>
                <a:srgbClr val="3E0000"/>
              </a:solidFill>
              <a:ln>
                <a:solidFill>
                  <a:srgbClr val="3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b="1" dirty="0">
                    <a:latin typeface="Montserrat" panose="00000500000000000000" pitchFamily="2" charset="0"/>
                  </a:rPr>
                  <a:t>PEPPERONI</a:t>
                </a:r>
              </a:p>
            </p:txBody>
          </p:sp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7F876033-AE6F-4D1E-8304-A8E3F66404EE}"/>
                  </a:ext>
                </a:extLst>
              </p:cNvPr>
              <p:cNvSpPr/>
              <p:nvPr/>
            </p:nvSpPr>
            <p:spPr>
              <a:xfrm>
                <a:off x="7248381" y="4016433"/>
                <a:ext cx="1657346" cy="1348928"/>
              </a:xfrm>
              <a:prstGeom prst="rect">
                <a:avLst/>
              </a:prstGeom>
              <a:solidFill>
                <a:srgbClr val="3E0000"/>
              </a:solidFill>
              <a:ln>
                <a:solidFill>
                  <a:srgbClr val="3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b="1" dirty="0">
                    <a:latin typeface="Montserrat" panose="00000500000000000000" pitchFamily="2" charset="0"/>
                  </a:rPr>
                  <a:t>50</a:t>
                </a:r>
              </a:p>
            </p:txBody>
          </p:sp>
          <p:sp>
            <p:nvSpPr>
              <p:cNvPr id="54" name="Retângulo 53">
                <a:extLst>
                  <a:ext uri="{FF2B5EF4-FFF2-40B4-BE49-F238E27FC236}">
                    <a16:creationId xmlns:a16="http://schemas.microsoft.com/office/drawing/2014/main" id="{7EBCC35E-75EA-4DBC-9B99-2451718EE0F5}"/>
                  </a:ext>
                </a:extLst>
              </p:cNvPr>
              <p:cNvSpPr/>
              <p:nvPr/>
            </p:nvSpPr>
            <p:spPr>
              <a:xfrm>
                <a:off x="9700935" y="4016433"/>
                <a:ext cx="1657346" cy="1348928"/>
              </a:xfrm>
              <a:prstGeom prst="rect">
                <a:avLst/>
              </a:prstGeom>
              <a:solidFill>
                <a:srgbClr val="3E0000"/>
              </a:solidFill>
              <a:ln>
                <a:solidFill>
                  <a:srgbClr val="3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b="1" dirty="0">
                    <a:latin typeface="Montserrat" panose="00000500000000000000" pitchFamily="2" charset="0"/>
                  </a:rPr>
                  <a:t>100</a:t>
                </a:r>
              </a:p>
            </p:txBody>
          </p:sp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12277222-24EA-48B1-B34B-E8C20B23C7A6}"/>
                  </a:ext>
                </a:extLst>
              </p:cNvPr>
              <p:cNvSpPr txBox="1"/>
              <p:nvPr/>
            </p:nvSpPr>
            <p:spPr>
              <a:xfrm>
                <a:off x="4664582" y="5485560"/>
                <a:ext cx="18813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pt-PT" sz="1400" b="1" i="0" u="none" strike="noStrike" dirty="0">
                    <a:effectLst/>
                    <a:latin typeface="Montserrat" panose="00000500000000000000" pitchFamily="2" charset="0"/>
                  </a:rPr>
                  <a:t>PIZZA DO DIA</a:t>
                </a:r>
                <a:endParaRPr lang="pt-PT" sz="1400" b="0" dirty="0">
                  <a:effectLst/>
                </a:endParaRPr>
              </a:p>
            </p:txBody>
          </p:sp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4F8C95D4-2D20-4488-9381-4A77D0CDEDE0}"/>
                  </a:ext>
                </a:extLst>
              </p:cNvPr>
              <p:cNvSpPr txBox="1"/>
              <p:nvPr/>
            </p:nvSpPr>
            <p:spPr>
              <a:xfrm>
                <a:off x="7114126" y="5485559"/>
                <a:ext cx="18813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pt-PT" sz="1400" b="1" dirty="0">
                    <a:latin typeface="Montserrat" panose="00000500000000000000" pitchFamily="2" charset="0"/>
                  </a:rPr>
                  <a:t>ENCOMEDAS/DIA</a:t>
                </a:r>
                <a:endParaRPr lang="pt-PT" sz="1400" b="0" dirty="0">
                  <a:effectLst/>
                </a:endParaRPr>
              </a:p>
            </p:txBody>
          </p:sp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1C0816A8-8057-4171-9E89-2FCD99A22AB1}"/>
                  </a:ext>
                </a:extLst>
              </p:cNvPr>
              <p:cNvSpPr txBox="1"/>
              <p:nvPr/>
            </p:nvSpPr>
            <p:spPr>
              <a:xfrm>
                <a:off x="9588946" y="5485559"/>
                <a:ext cx="18813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pt-PT" sz="1400" b="1" dirty="0">
                    <a:latin typeface="Montserrat" panose="00000500000000000000" pitchFamily="2" charset="0"/>
                  </a:rPr>
                  <a:t>TOTAL VENDAS</a:t>
                </a:r>
                <a:endParaRPr lang="pt-PT" sz="1400" b="0" dirty="0">
                  <a:effectLst/>
                </a:endParaRPr>
              </a:p>
            </p:txBody>
          </p:sp>
        </p:grpSp>
        <p:sp>
          <p:nvSpPr>
            <p:cNvPr id="38" name="Retângulo 53">
              <a:extLst>
                <a:ext uri="{FF2B5EF4-FFF2-40B4-BE49-F238E27FC236}">
                  <a16:creationId xmlns:a16="http://schemas.microsoft.com/office/drawing/2014/main" id="{D56303A6-BC9F-46DC-B010-C42B92BC2839}"/>
                </a:ext>
              </a:extLst>
            </p:cNvPr>
            <p:cNvSpPr/>
            <p:nvPr/>
          </p:nvSpPr>
          <p:spPr>
            <a:xfrm>
              <a:off x="10555459" y="4030558"/>
              <a:ext cx="1322799" cy="1348928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latin typeface="Montserrat" panose="00000500000000000000" pitchFamily="2" charset="0"/>
                </a:rPr>
                <a:t>100</a:t>
              </a:r>
            </a:p>
          </p:txBody>
        </p:sp>
        <p:sp>
          <p:nvSpPr>
            <p:cNvPr id="39" name="CaixaDeTexto 56">
              <a:extLst>
                <a:ext uri="{FF2B5EF4-FFF2-40B4-BE49-F238E27FC236}">
                  <a16:creationId xmlns:a16="http://schemas.microsoft.com/office/drawing/2014/main" id="{AFF31D76-3D12-493C-A5AF-F503FCEC70E7}"/>
                </a:ext>
              </a:extLst>
            </p:cNvPr>
            <p:cNvSpPr txBox="1"/>
            <p:nvPr/>
          </p:nvSpPr>
          <p:spPr>
            <a:xfrm>
              <a:off x="10466076" y="5499684"/>
              <a:ext cx="15015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1" dirty="0">
                  <a:latin typeface="Montserrat" panose="00000500000000000000" pitchFamily="2" charset="0"/>
                </a:rPr>
                <a:t>CLIENTES</a:t>
              </a:r>
              <a:endParaRPr lang="pt-PT" sz="1400" b="0" dirty="0">
                <a:effectLst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A255A8D-5D97-4974-8DA6-C390C852D73C}"/>
              </a:ext>
            </a:extLst>
          </p:cNvPr>
          <p:cNvSpPr txBox="1"/>
          <p:nvPr/>
        </p:nvSpPr>
        <p:spPr>
          <a:xfrm>
            <a:off x="4664582" y="6858448"/>
            <a:ext cx="61757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u="sng" dirty="0"/>
              <a:t>Número de encomendas efetuadas por </a:t>
            </a:r>
            <a:r>
              <a:rPr lang="pt-PT" b="1" u="sng" dirty="0"/>
              <a:t>utilizador </a:t>
            </a:r>
            <a:br>
              <a:rPr lang="pt-PT" u="sng" dirty="0"/>
            </a:br>
            <a:endParaRPr lang="pt-PT" u="sng" dirty="0"/>
          </a:p>
          <a:p>
            <a:r>
              <a:rPr lang="pt-PT" u="sng" dirty="0"/>
              <a:t>Número de encomendas efetuadas por </a:t>
            </a:r>
            <a:r>
              <a:rPr lang="pt-PT" b="1" u="sng" dirty="0"/>
              <a:t>dia</a:t>
            </a:r>
            <a:r>
              <a:rPr lang="pt-PT" u="sn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2255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-1" y="6781918"/>
            <a:ext cx="12205447" cy="4519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13447" y="11181522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3962109" y="4016433"/>
            <a:ext cx="0" cy="3786323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1C12F8-E2AE-4F2E-8CB9-F70017BDF6CD}"/>
              </a:ext>
            </a:extLst>
          </p:cNvPr>
          <p:cNvSpPr txBox="1"/>
          <p:nvPr/>
        </p:nvSpPr>
        <p:spPr>
          <a:xfrm>
            <a:off x="833719" y="3954923"/>
            <a:ext cx="31283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ESTATÍSTICAS</a:t>
            </a:r>
            <a:endParaRPr lang="pt-PT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PIZZAS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38E51DC1-94E1-4294-9153-EDCA8797CCF6}"/>
              </a:ext>
            </a:extLst>
          </p:cNvPr>
          <p:cNvSpPr txBox="1"/>
          <p:nvPr/>
        </p:nvSpPr>
        <p:spPr>
          <a:xfrm>
            <a:off x="-13447" y="1562621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ÁREA DO</a:t>
            </a:r>
            <a:b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ADMINISTRADOR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AEB4293F-7F68-48DD-A124-DA10E5C200BF}"/>
              </a:ext>
            </a:extLst>
          </p:cNvPr>
          <p:cNvSpPr/>
          <p:nvPr/>
        </p:nvSpPr>
        <p:spPr>
          <a:xfrm>
            <a:off x="4572905" y="3936197"/>
            <a:ext cx="7441431" cy="1541456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E93CA919-69B5-410A-8BF2-00C88B32F737}"/>
              </a:ext>
            </a:extLst>
          </p:cNvPr>
          <p:cNvSpPr/>
          <p:nvPr/>
        </p:nvSpPr>
        <p:spPr>
          <a:xfrm>
            <a:off x="4572900" y="5445597"/>
            <a:ext cx="7441428" cy="588344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39" name="Conexão reta unidirecional 38">
            <a:extLst>
              <a:ext uri="{FF2B5EF4-FFF2-40B4-BE49-F238E27FC236}">
                <a16:creationId xmlns:a16="http://schemas.microsoft.com/office/drawing/2014/main" id="{19BA798F-240E-4DF8-A1EC-151BE19B08EA}"/>
              </a:ext>
            </a:extLst>
          </p:cNvPr>
          <p:cNvCxnSpPr>
            <a:cxnSpLocks/>
          </p:cNvCxnSpPr>
          <p:nvPr/>
        </p:nvCxnSpPr>
        <p:spPr>
          <a:xfrm flipH="1">
            <a:off x="12014328" y="5028074"/>
            <a:ext cx="1257912" cy="8101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xão reta unidirecional 39">
            <a:extLst>
              <a:ext uri="{FF2B5EF4-FFF2-40B4-BE49-F238E27FC236}">
                <a16:creationId xmlns:a16="http://schemas.microsoft.com/office/drawing/2014/main" id="{6352E422-400F-46D8-81E9-C8BABFFC8442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-309282" y="4415578"/>
            <a:ext cx="4882187" cy="2913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xão reta unidirecional 42">
            <a:extLst>
              <a:ext uri="{FF2B5EF4-FFF2-40B4-BE49-F238E27FC236}">
                <a16:creationId xmlns:a16="http://schemas.microsoft.com/office/drawing/2014/main" id="{0AD3BFF9-A704-4C18-A123-D97F2EB6B7DA}"/>
              </a:ext>
            </a:extLst>
          </p:cNvPr>
          <p:cNvCxnSpPr>
            <a:cxnSpLocks/>
          </p:cNvCxnSpPr>
          <p:nvPr/>
        </p:nvCxnSpPr>
        <p:spPr>
          <a:xfrm flipH="1">
            <a:off x="11547176" y="7868329"/>
            <a:ext cx="1067866" cy="4688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 43">
            <a:extLst>
              <a:ext uri="{FF2B5EF4-FFF2-40B4-BE49-F238E27FC236}">
                <a16:creationId xmlns:a16="http://schemas.microsoft.com/office/drawing/2014/main" id="{1E69C549-1744-4FCA-B2FA-7F711E696C39}"/>
              </a:ext>
            </a:extLst>
          </p:cNvPr>
          <p:cNvSpPr/>
          <p:nvPr/>
        </p:nvSpPr>
        <p:spPr>
          <a:xfrm>
            <a:off x="13272247" y="4415577"/>
            <a:ext cx="3106271" cy="124841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8FB65E2A-9C2F-4C68-80A5-C4923622E6C9}"/>
              </a:ext>
            </a:extLst>
          </p:cNvPr>
          <p:cNvSpPr/>
          <p:nvPr/>
        </p:nvSpPr>
        <p:spPr>
          <a:xfrm>
            <a:off x="12614768" y="7549595"/>
            <a:ext cx="2786478" cy="211883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735AD8A3-147C-47AF-A4C2-B514898EB55C}"/>
              </a:ext>
            </a:extLst>
          </p:cNvPr>
          <p:cNvSpPr/>
          <p:nvPr/>
        </p:nvSpPr>
        <p:spPr>
          <a:xfrm>
            <a:off x="-3792337" y="3859290"/>
            <a:ext cx="3493111" cy="197895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09FC849-1323-4828-8737-14ED577B95F4}"/>
              </a:ext>
            </a:extLst>
          </p:cNvPr>
          <p:cNvSpPr txBox="1"/>
          <p:nvPr/>
        </p:nvSpPr>
        <p:spPr>
          <a:xfrm>
            <a:off x="-4146927" y="3963457"/>
            <a:ext cx="38477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 rtl="0">
              <a:spcBef>
                <a:spcPts val="0"/>
              </a:spcBef>
              <a:spcAft>
                <a:spcPts val="0"/>
              </a:spcAft>
            </a:pPr>
            <a:r>
              <a:rPr lang="pt-PT" sz="1800" b="1" i="0" u="sng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Dados calculados a partir da base de dados</a:t>
            </a:r>
            <a:endParaRPr lang="pt-PT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display: </a:t>
            </a:r>
            <a:r>
              <a:rPr lang="pt-PT" sz="1800" b="0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flex</a:t>
            </a:r>
            <a:endParaRPr lang="pt-PT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pt-PT" sz="1800" b="1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flex-direction</a:t>
            </a:r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lang="pt-PT" sz="1800" b="0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row</a:t>
            </a:r>
            <a:endParaRPr lang="pt-PT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pt-PT" sz="1800" b="1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align-items</a:t>
            </a:r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lang="pt-PT" sz="1800" b="0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pt-PT" dirty="0"/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justify-content: </a:t>
            </a:r>
            <a:r>
              <a:rPr lang="pt-PT" sz="1800" b="0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pt-PT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4BB2FDC-16E4-48CF-94F1-CE6CCCC01EE5}"/>
              </a:ext>
            </a:extLst>
          </p:cNvPr>
          <p:cNvSpPr txBox="1"/>
          <p:nvPr/>
        </p:nvSpPr>
        <p:spPr>
          <a:xfrm>
            <a:off x="12867003" y="4463666"/>
            <a:ext cx="36123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#660000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text-decoration: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bold</a:t>
            </a:r>
            <a:endParaRPr lang="pt-PT" dirty="0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E255B4CB-CE75-4985-99F8-D5A4841D70F5}"/>
              </a:ext>
            </a:extLst>
          </p:cNvPr>
          <p:cNvSpPr txBox="1"/>
          <p:nvPr/>
        </p:nvSpPr>
        <p:spPr>
          <a:xfrm>
            <a:off x="12549094" y="7564398"/>
            <a:ext cx="28521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Tabelas com formatação igual a anteriores.</a:t>
            </a:r>
          </a:p>
          <a:p>
            <a:pPr algn="ctr"/>
            <a:r>
              <a:rPr lang="pt-PT" dirty="0">
                <a:solidFill>
                  <a:srgbClr val="000000"/>
                </a:solidFill>
                <a:latin typeface="Montserrat" panose="00000500000000000000" pitchFamily="2" charset="0"/>
              </a:rPr>
              <a:t>As tabelas são mostradas quando o utilizador clica no texto sublinhado</a:t>
            </a:r>
            <a:endParaRPr lang="pt-PT" dirty="0"/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89C8B2AD-C899-4967-9719-F23529EE4873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63D90A1-E5A5-46A8-94C8-98F54A62D247}"/>
              </a:ext>
            </a:extLst>
          </p:cNvPr>
          <p:cNvGrpSpPr/>
          <p:nvPr/>
        </p:nvGrpSpPr>
        <p:grpSpPr>
          <a:xfrm>
            <a:off x="4584624" y="4029689"/>
            <a:ext cx="7303059" cy="1791028"/>
            <a:chOff x="4664582" y="4016433"/>
            <a:chExt cx="7303059" cy="1791028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7308497-FCAF-4F00-80D3-44E0D0B7047B}"/>
                </a:ext>
              </a:extLst>
            </p:cNvPr>
            <p:cNvGrpSpPr/>
            <p:nvPr/>
          </p:nvGrpSpPr>
          <p:grpSpPr>
            <a:xfrm>
              <a:off x="4664582" y="4016433"/>
              <a:ext cx="5431911" cy="1776904"/>
              <a:chOff x="4664582" y="4016433"/>
              <a:chExt cx="6805688" cy="1776904"/>
            </a:xfrm>
          </p:grpSpPr>
          <p:sp>
            <p:nvSpPr>
              <p:cNvPr id="74" name="Retângulo 50">
                <a:extLst>
                  <a:ext uri="{FF2B5EF4-FFF2-40B4-BE49-F238E27FC236}">
                    <a16:creationId xmlns:a16="http://schemas.microsoft.com/office/drawing/2014/main" id="{1FFED7EE-E364-4F3D-AB9F-FB71359B6EBE}"/>
                  </a:ext>
                </a:extLst>
              </p:cNvPr>
              <p:cNvSpPr/>
              <p:nvPr/>
            </p:nvSpPr>
            <p:spPr>
              <a:xfrm>
                <a:off x="4795828" y="4016433"/>
                <a:ext cx="1657346" cy="1348928"/>
              </a:xfrm>
              <a:prstGeom prst="rect">
                <a:avLst/>
              </a:prstGeom>
              <a:solidFill>
                <a:srgbClr val="3E0000"/>
              </a:solidFill>
              <a:ln>
                <a:solidFill>
                  <a:srgbClr val="3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b="1" dirty="0">
                    <a:latin typeface="Montserrat" panose="00000500000000000000" pitchFamily="2" charset="0"/>
                  </a:rPr>
                  <a:t>PEPPERONI</a:t>
                </a:r>
              </a:p>
            </p:txBody>
          </p:sp>
          <p:sp>
            <p:nvSpPr>
              <p:cNvPr id="75" name="Retângulo 51">
                <a:extLst>
                  <a:ext uri="{FF2B5EF4-FFF2-40B4-BE49-F238E27FC236}">
                    <a16:creationId xmlns:a16="http://schemas.microsoft.com/office/drawing/2014/main" id="{7D8C38A2-A84B-4410-A3DF-86EE8951963F}"/>
                  </a:ext>
                </a:extLst>
              </p:cNvPr>
              <p:cNvSpPr/>
              <p:nvPr/>
            </p:nvSpPr>
            <p:spPr>
              <a:xfrm>
                <a:off x="7248381" y="4016433"/>
                <a:ext cx="1657346" cy="1348928"/>
              </a:xfrm>
              <a:prstGeom prst="rect">
                <a:avLst/>
              </a:prstGeom>
              <a:solidFill>
                <a:srgbClr val="3E0000"/>
              </a:solidFill>
              <a:ln>
                <a:solidFill>
                  <a:srgbClr val="3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b="1" dirty="0">
                    <a:latin typeface="Montserrat" panose="00000500000000000000" pitchFamily="2" charset="0"/>
                  </a:rPr>
                  <a:t>50</a:t>
                </a:r>
              </a:p>
            </p:txBody>
          </p:sp>
          <p:sp>
            <p:nvSpPr>
              <p:cNvPr id="76" name="Retângulo 53">
                <a:extLst>
                  <a:ext uri="{FF2B5EF4-FFF2-40B4-BE49-F238E27FC236}">
                    <a16:creationId xmlns:a16="http://schemas.microsoft.com/office/drawing/2014/main" id="{518DBDE7-9888-45FD-A5CB-20043EE92D7C}"/>
                  </a:ext>
                </a:extLst>
              </p:cNvPr>
              <p:cNvSpPr/>
              <p:nvPr/>
            </p:nvSpPr>
            <p:spPr>
              <a:xfrm>
                <a:off x="9700935" y="4016433"/>
                <a:ext cx="1657346" cy="1348928"/>
              </a:xfrm>
              <a:prstGeom prst="rect">
                <a:avLst/>
              </a:prstGeom>
              <a:solidFill>
                <a:srgbClr val="3E0000"/>
              </a:solidFill>
              <a:ln>
                <a:solidFill>
                  <a:srgbClr val="3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b="1" dirty="0">
                    <a:latin typeface="Montserrat" panose="00000500000000000000" pitchFamily="2" charset="0"/>
                  </a:rPr>
                  <a:t>100</a:t>
                </a:r>
              </a:p>
            </p:txBody>
          </p:sp>
          <p:sp>
            <p:nvSpPr>
              <p:cNvPr id="77" name="CaixaDeTexto 54">
                <a:extLst>
                  <a:ext uri="{FF2B5EF4-FFF2-40B4-BE49-F238E27FC236}">
                    <a16:creationId xmlns:a16="http://schemas.microsoft.com/office/drawing/2014/main" id="{103D2031-D368-48C4-BC6F-A065972D257F}"/>
                  </a:ext>
                </a:extLst>
              </p:cNvPr>
              <p:cNvSpPr txBox="1"/>
              <p:nvPr/>
            </p:nvSpPr>
            <p:spPr>
              <a:xfrm>
                <a:off x="4664582" y="5485560"/>
                <a:ext cx="18813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pt-PT" sz="1400" b="1" i="0" u="none" strike="noStrike" dirty="0">
                    <a:effectLst/>
                    <a:latin typeface="Montserrat" panose="00000500000000000000" pitchFamily="2" charset="0"/>
                  </a:rPr>
                  <a:t>PIZZA DO DIA</a:t>
                </a:r>
                <a:endParaRPr lang="pt-PT" sz="1400" b="0" dirty="0">
                  <a:effectLst/>
                </a:endParaRPr>
              </a:p>
            </p:txBody>
          </p:sp>
          <p:sp>
            <p:nvSpPr>
              <p:cNvPr id="78" name="CaixaDeTexto 55">
                <a:extLst>
                  <a:ext uri="{FF2B5EF4-FFF2-40B4-BE49-F238E27FC236}">
                    <a16:creationId xmlns:a16="http://schemas.microsoft.com/office/drawing/2014/main" id="{C04F3EB3-81C5-4914-9E7B-2A1FD8596C5B}"/>
                  </a:ext>
                </a:extLst>
              </p:cNvPr>
              <p:cNvSpPr txBox="1"/>
              <p:nvPr/>
            </p:nvSpPr>
            <p:spPr>
              <a:xfrm>
                <a:off x="7114126" y="5485559"/>
                <a:ext cx="18813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pt-PT" sz="1400" b="1" dirty="0">
                    <a:latin typeface="Montserrat" panose="00000500000000000000" pitchFamily="2" charset="0"/>
                  </a:rPr>
                  <a:t>ENCOMEDAS/DIA</a:t>
                </a:r>
                <a:endParaRPr lang="pt-PT" sz="1400" b="0" dirty="0">
                  <a:effectLst/>
                </a:endParaRPr>
              </a:p>
            </p:txBody>
          </p:sp>
          <p:sp>
            <p:nvSpPr>
              <p:cNvPr id="79" name="CaixaDeTexto 56">
                <a:extLst>
                  <a:ext uri="{FF2B5EF4-FFF2-40B4-BE49-F238E27FC236}">
                    <a16:creationId xmlns:a16="http://schemas.microsoft.com/office/drawing/2014/main" id="{E7489E62-1DF9-47CA-8E1C-A4A843E89F3C}"/>
                  </a:ext>
                </a:extLst>
              </p:cNvPr>
              <p:cNvSpPr txBox="1"/>
              <p:nvPr/>
            </p:nvSpPr>
            <p:spPr>
              <a:xfrm>
                <a:off x="9588946" y="5485559"/>
                <a:ext cx="18813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pt-PT" sz="1400" b="1" dirty="0">
                    <a:latin typeface="Montserrat" panose="00000500000000000000" pitchFamily="2" charset="0"/>
                  </a:rPr>
                  <a:t>TOTAL VENDAS</a:t>
                </a:r>
                <a:endParaRPr lang="pt-PT" sz="1400" b="0" dirty="0">
                  <a:effectLst/>
                </a:endParaRPr>
              </a:p>
            </p:txBody>
          </p:sp>
        </p:grpSp>
        <p:sp>
          <p:nvSpPr>
            <p:cNvPr id="72" name="Retângulo 53">
              <a:extLst>
                <a:ext uri="{FF2B5EF4-FFF2-40B4-BE49-F238E27FC236}">
                  <a16:creationId xmlns:a16="http://schemas.microsoft.com/office/drawing/2014/main" id="{8069C24A-B8C9-4478-9422-BCE9E25D54D9}"/>
                </a:ext>
              </a:extLst>
            </p:cNvPr>
            <p:cNvSpPr/>
            <p:nvPr/>
          </p:nvSpPr>
          <p:spPr>
            <a:xfrm>
              <a:off x="10555459" y="4030558"/>
              <a:ext cx="1322799" cy="1348928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latin typeface="Montserrat" panose="00000500000000000000" pitchFamily="2" charset="0"/>
                </a:rPr>
                <a:t>100</a:t>
              </a:r>
            </a:p>
          </p:txBody>
        </p:sp>
        <p:sp>
          <p:nvSpPr>
            <p:cNvPr id="73" name="CaixaDeTexto 56">
              <a:extLst>
                <a:ext uri="{FF2B5EF4-FFF2-40B4-BE49-F238E27FC236}">
                  <a16:creationId xmlns:a16="http://schemas.microsoft.com/office/drawing/2014/main" id="{1627ECFC-38EA-4F11-90C7-FF4106028560}"/>
                </a:ext>
              </a:extLst>
            </p:cNvPr>
            <p:cNvSpPr txBox="1"/>
            <p:nvPr/>
          </p:nvSpPr>
          <p:spPr>
            <a:xfrm>
              <a:off x="10466076" y="5499684"/>
              <a:ext cx="15015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1" dirty="0">
                  <a:latin typeface="Montserrat" panose="00000500000000000000" pitchFamily="2" charset="0"/>
                </a:rPr>
                <a:t>CLIENTES</a:t>
              </a:r>
              <a:endParaRPr lang="pt-PT" sz="1400" b="0" dirty="0">
                <a:effectLst/>
              </a:endParaRPr>
            </a:p>
          </p:txBody>
        </p:sp>
      </p:grpSp>
      <p:cxnSp>
        <p:nvCxnSpPr>
          <p:cNvPr id="80" name="Conexão reta 65">
            <a:extLst>
              <a:ext uri="{FF2B5EF4-FFF2-40B4-BE49-F238E27FC236}">
                <a16:creationId xmlns:a16="http://schemas.microsoft.com/office/drawing/2014/main" id="{14EB89DE-C31D-4681-BF76-F675DDEFD710}"/>
              </a:ext>
            </a:extLst>
          </p:cNvPr>
          <p:cNvCxnSpPr>
            <a:cxnSpLocks/>
          </p:cNvCxnSpPr>
          <p:nvPr/>
        </p:nvCxnSpPr>
        <p:spPr>
          <a:xfrm>
            <a:off x="4648025" y="7596656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xão reta 74">
            <a:extLst>
              <a:ext uri="{FF2B5EF4-FFF2-40B4-BE49-F238E27FC236}">
                <a16:creationId xmlns:a16="http://schemas.microsoft.com/office/drawing/2014/main" id="{1358EF28-B2B8-4526-97BA-32632D41C6E5}"/>
              </a:ext>
            </a:extLst>
          </p:cNvPr>
          <p:cNvCxnSpPr>
            <a:cxnSpLocks/>
          </p:cNvCxnSpPr>
          <p:nvPr/>
        </p:nvCxnSpPr>
        <p:spPr>
          <a:xfrm>
            <a:off x="4671698" y="8456936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xão reta 77">
            <a:extLst>
              <a:ext uri="{FF2B5EF4-FFF2-40B4-BE49-F238E27FC236}">
                <a16:creationId xmlns:a16="http://schemas.microsoft.com/office/drawing/2014/main" id="{B1666F02-6A73-465A-87A3-E850AD6AC0D7}"/>
              </a:ext>
            </a:extLst>
          </p:cNvPr>
          <p:cNvCxnSpPr>
            <a:cxnSpLocks/>
          </p:cNvCxnSpPr>
          <p:nvPr/>
        </p:nvCxnSpPr>
        <p:spPr>
          <a:xfrm>
            <a:off x="4619711" y="7155144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aixaDeTexto 78">
            <a:extLst>
              <a:ext uri="{FF2B5EF4-FFF2-40B4-BE49-F238E27FC236}">
                <a16:creationId xmlns:a16="http://schemas.microsoft.com/office/drawing/2014/main" id="{718E8C14-6732-4DED-BEBA-9BB6AE8B5DFB}"/>
              </a:ext>
            </a:extLst>
          </p:cNvPr>
          <p:cNvSpPr txBox="1"/>
          <p:nvPr/>
        </p:nvSpPr>
        <p:spPr>
          <a:xfrm>
            <a:off x="4730301" y="7241818"/>
            <a:ext cx="90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Nome</a:t>
            </a:r>
            <a:endParaRPr lang="pt-PT" sz="1400" dirty="0"/>
          </a:p>
        </p:txBody>
      </p:sp>
      <p:sp>
        <p:nvSpPr>
          <p:cNvPr id="84" name="CaixaDeTexto 79">
            <a:extLst>
              <a:ext uri="{FF2B5EF4-FFF2-40B4-BE49-F238E27FC236}">
                <a16:creationId xmlns:a16="http://schemas.microsoft.com/office/drawing/2014/main" id="{727E5C15-8AE4-434E-B517-3D1A83267B06}"/>
              </a:ext>
            </a:extLst>
          </p:cNvPr>
          <p:cNvSpPr txBox="1"/>
          <p:nvPr/>
        </p:nvSpPr>
        <p:spPr>
          <a:xfrm>
            <a:off x="6539710" y="7244210"/>
            <a:ext cx="3203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Número totais de encomendas</a:t>
            </a:r>
            <a:endParaRPr lang="pt-PT" sz="1400" dirty="0"/>
          </a:p>
        </p:txBody>
      </p:sp>
      <p:cxnSp>
        <p:nvCxnSpPr>
          <p:cNvPr id="85" name="Conexão reta 65">
            <a:extLst>
              <a:ext uri="{FF2B5EF4-FFF2-40B4-BE49-F238E27FC236}">
                <a16:creationId xmlns:a16="http://schemas.microsoft.com/office/drawing/2014/main" id="{0469734B-A694-4AEC-956A-043A2E4EF411}"/>
              </a:ext>
            </a:extLst>
          </p:cNvPr>
          <p:cNvCxnSpPr>
            <a:cxnSpLocks/>
          </p:cNvCxnSpPr>
          <p:nvPr/>
        </p:nvCxnSpPr>
        <p:spPr>
          <a:xfrm>
            <a:off x="4601857" y="9855128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xão reta 74">
            <a:extLst>
              <a:ext uri="{FF2B5EF4-FFF2-40B4-BE49-F238E27FC236}">
                <a16:creationId xmlns:a16="http://schemas.microsoft.com/office/drawing/2014/main" id="{11E70A40-592C-4164-8C47-6A7DC6C9F33C}"/>
              </a:ext>
            </a:extLst>
          </p:cNvPr>
          <p:cNvCxnSpPr>
            <a:cxnSpLocks/>
          </p:cNvCxnSpPr>
          <p:nvPr/>
        </p:nvCxnSpPr>
        <p:spPr>
          <a:xfrm>
            <a:off x="4625530" y="10715408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xão reta 77">
            <a:extLst>
              <a:ext uri="{FF2B5EF4-FFF2-40B4-BE49-F238E27FC236}">
                <a16:creationId xmlns:a16="http://schemas.microsoft.com/office/drawing/2014/main" id="{264DB75D-B934-4F85-80CF-25911CFF41EB}"/>
              </a:ext>
            </a:extLst>
          </p:cNvPr>
          <p:cNvCxnSpPr>
            <a:cxnSpLocks/>
          </p:cNvCxnSpPr>
          <p:nvPr/>
        </p:nvCxnSpPr>
        <p:spPr>
          <a:xfrm>
            <a:off x="4573543" y="9413616"/>
            <a:ext cx="6145302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78">
            <a:extLst>
              <a:ext uri="{FF2B5EF4-FFF2-40B4-BE49-F238E27FC236}">
                <a16:creationId xmlns:a16="http://schemas.microsoft.com/office/drawing/2014/main" id="{4FA0C59D-4658-4078-A612-EF8D18F7905A}"/>
              </a:ext>
            </a:extLst>
          </p:cNvPr>
          <p:cNvSpPr txBox="1"/>
          <p:nvPr/>
        </p:nvSpPr>
        <p:spPr>
          <a:xfrm>
            <a:off x="4684133" y="9500290"/>
            <a:ext cx="90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Data</a:t>
            </a:r>
            <a:endParaRPr lang="pt-PT" sz="1400" dirty="0"/>
          </a:p>
        </p:txBody>
      </p:sp>
      <p:sp>
        <p:nvSpPr>
          <p:cNvPr id="89" name="CaixaDeTexto 79">
            <a:extLst>
              <a:ext uri="{FF2B5EF4-FFF2-40B4-BE49-F238E27FC236}">
                <a16:creationId xmlns:a16="http://schemas.microsoft.com/office/drawing/2014/main" id="{460C9403-4F42-4221-97B3-122936E617CE}"/>
              </a:ext>
            </a:extLst>
          </p:cNvPr>
          <p:cNvSpPr txBox="1"/>
          <p:nvPr/>
        </p:nvSpPr>
        <p:spPr>
          <a:xfrm>
            <a:off x="6281074" y="9500439"/>
            <a:ext cx="30242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1" u="none" strike="noStrike" dirty="0">
                <a:effectLst/>
                <a:latin typeface="Montserrat" panose="00000500000000000000" pitchFamily="2" charset="0"/>
              </a:rPr>
              <a:t>Número total de encomendas </a:t>
            </a:r>
            <a:endParaRPr lang="pt-PT" sz="1400" b="1" i="0" u="none" strike="noStrike" dirty="0">
              <a:effectLst/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dirty="0">
              <a:latin typeface="Montserrat" panose="00000500000000000000" pitchFamily="2" charset="0"/>
            </a:endParaRPr>
          </a:p>
        </p:txBody>
      </p:sp>
      <p:sp>
        <p:nvSpPr>
          <p:cNvPr id="59" name="CaixaDeTexto 78">
            <a:extLst>
              <a:ext uri="{FF2B5EF4-FFF2-40B4-BE49-F238E27FC236}">
                <a16:creationId xmlns:a16="http://schemas.microsoft.com/office/drawing/2014/main" id="{27B86045-A9C7-48DD-A9DF-AB53ABC24887}"/>
              </a:ext>
            </a:extLst>
          </p:cNvPr>
          <p:cNvSpPr txBox="1"/>
          <p:nvPr/>
        </p:nvSpPr>
        <p:spPr>
          <a:xfrm>
            <a:off x="9429243" y="9510997"/>
            <a:ext cx="90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Total</a:t>
            </a:r>
            <a:endParaRPr lang="pt-PT" sz="1400" dirty="0"/>
          </a:p>
        </p:txBody>
      </p:sp>
      <p:sp>
        <p:nvSpPr>
          <p:cNvPr id="90" name="CaixaDeTexto 78">
            <a:extLst>
              <a:ext uri="{FF2B5EF4-FFF2-40B4-BE49-F238E27FC236}">
                <a16:creationId xmlns:a16="http://schemas.microsoft.com/office/drawing/2014/main" id="{E07A6CA2-1E50-4BA3-84DE-C480F522A33F}"/>
              </a:ext>
            </a:extLst>
          </p:cNvPr>
          <p:cNvSpPr txBox="1"/>
          <p:nvPr/>
        </p:nvSpPr>
        <p:spPr>
          <a:xfrm>
            <a:off x="9431960" y="10081278"/>
            <a:ext cx="90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2100€</a:t>
            </a:r>
            <a:endParaRPr lang="pt-PT" sz="1400" dirty="0"/>
          </a:p>
        </p:txBody>
      </p:sp>
      <p:sp>
        <p:nvSpPr>
          <p:cNvPr id="95" name="CaixaDeTexto 78">
            <a:extLst>
              <a:ext uri="{FF2B5EF4-FFF2-40B4-BE49-F238E27FC236}">
                <a16:creationId xmlns:a16="http://schemas.microsoft.com/office/drawing/2014/main" id="{74817408-F1DB-43DD-B738-5D6379386686}"/>
              </a:ext>
            </a:extLst>
          </p:cNvPr>
          <p:cNvSpPr txBox="1"/>
          <p:nvPr/>
        </p:nvSpPr>
        <p:spPr>
          <a:xfrm>
            <a:off x="4648024" y="10070721"/>
            <a:ext cx="1364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2020-12-28</a:t>
            </a:r>
            <a:endParaRPr lang="pt-PT" sz="1400" dirty="0"/>
          </a:p>
        </p:txBody>
      </p:sp>
      <p:sp>
        <p:nvSpPr>
          <p:cNvPr id="97" name="CaixaDeTexto 79">
            <a:extLst>
              <a:ext uri="{FF2B5EF4-FFF2-40B4-BE49-F238E27FC236}">
                <a16:creationId xmlns:a16="http://schemas.microsoft.com/office/drawing/2014/main" id="{2246AAA0-E465-4F73-902F-E17C8F618A0E}"/>
              </a:ext>
            </a:extLst>
          </p:cNvPr>
          <p:cNvSpPr txBox="1"/>
          <p:nvPr/>
        </p:nvSpPr>
        <p:spPr>
          <a:xfrm>
            <a:off x="6283791" y="10070720"/>
            <a:ext cx="27075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400" b="1" u="none" strike="noStrike" dirty="0">
                <a:effectLst/>
                <a:latin typeface="Montserrat" panose="00000500000000000000" pitchFamily="2" charset="0"/>
              </a:rPr>
              <a:t>80</a:t>
            </a:r>
            <a:endParaRPr lang="pt-PT" sz="1400" b="1" i="0" u="none" strike="noStrike" dirty="0">
              <a:effectLst/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dirty="0"/>
          </a:p>
        </p:txBody>
      </p:sp>
      <p:sp>
        <p:nvSpPr>
          <p:cNvPr id="98" name="CaixaDeTexto 78">
            <a:extLst>
              <a:ext uri="{FF2B5EF4-FFF2-40B4-BE49-F238E27FC236}">
                <a16:creationId xmlns:a16="http://schemas.microsoft.com/office/drawing/2014/main" id="{96FC6059-7B15-416B-94AF-A65D40D57261}"/>
              </a:ext>
            </a:extLst>
          </p:cNvPr>
          <p:cNvSpPr txBox="1"/>
          <p:nvPr/>
        </p:nvSpPr>
        <p:spPr>
          <a:xfrm>
            <a:off x="4648025" y="7915070"/>
            <a:ext cx="1081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João</a:t>
            </a:r>
            <a:endParaRPr lang="pt-PT" sz="1400" dirty="0"/>
          </a:p>
        </p:txBody>
      </p:sp>
      <p:sp>
        <p:nvSpPr>
          <p:cNvPr id="99" name="CaixaDeTexto 79">
            <a:extLst>
              <a:ext uri="{FF2B5EF4-FFF2-40B4-BE49-F238E27FC236}">
                <a16:creationId xmlns:a16="http://schemas.microsoft.com/office/drawing/2014/main" id="{2D75628A-9E01-4752-B4F5-9E4A86D9C55A}"/>
              </a:ext>
            </a:extLst>
          </p:cNvPr>
          <p:cNvSpPr txBox="1"/>
          <p:nvPr/>
        </p:nvSpPr>
        <p:spPr>
          <a:xfrm>
            <a:off x="6283791" y="7915070"/>
            <a:ext cx="27075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400" b="1" u="none" strike="noStrike" dirty="0">
                <a:effectLst/>
              </a:rPr>
              <a:t>10</a:t>
            </a:r>
            <a:endParaRPr lang="pt-PT" sz="1400" b="1" i="0" u="none" strike="noStrike" dirty="0"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E1481D2-BC34-4DFC-8230-8996983FD541}"/>
              </a:ext>
            </a:extLst>
          </p:cNvPr>
          <p:cNvSpPr txBox="1"/>
          <p:nvPr/>
        </p:nvSpPr>
        <p:spPr>
          <a:xfrm>
            <a:off x="4583450" y="6720858"/>
            <a:ext cx="617571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u="sng" dirty="0"/>
              <a:t>Número de encomendas efetuadas por </a:t>
            </a:r>
            <a:r>
              <a:rPr lang="pt-PT" b="1" u="sng" dirty="0"/>
              <a:t>utilizador</a:t>
            </a:r>
          </a:p>
          <a:p>
            <a:endParaRPr lang="pt-PT" b="1" u="sng" dirty="0"/>
          </a:p>
          <a:p>
            <a:endParaRPr lang="pt-PT" b="1" u="sng" dirty="0"/>
          </a:p>
          <a:p>
            <a:endParaRPr lang="pt-PT" b="1" u="sng" dirty="0"/>
          </a:p>
          <a:p>
            <a:endParaRPr lang="pt-PT" b="1" u="sng" dirty="0"/>
          </a:p>
          <a:p>
            <a:endParaRPr lang="pt-PT" b="1" u="sng" dirty="0"/>
          </a:p>
          <a:p>
            <a:endParaRPr lang="pt-PT" b="1" u="sng" dirty="0"/>
          </a:p>
          <a:p>
            <a:endParaRPr lang="pt-PT" u="sng" dirty="0"/>
          </a:p>
          <a:p>
            <a:r>
              <a:rPr lang="pt-PT" u="sng" dirty="0"/>
              <a:t>Número de encomendas efetuadas por </a:t>
            </a:r>
            <a:r>
              <a:rPr lang="pt-PT" b="1" u="sng" dirty="0"/>
              <a:t>dia</a:t>
            </a:r>
            <a:r>
              <a:rPr lang="pt-PT" u="sng" dirty="0"/>
              <a:t> </a:t>
            </a:r>
          </a:p>
        </p:txBody>
      </p:sp>
      <p:sp>
        <p:nvSpPr>
          <p:cNvPr id="101" name="Retângulo: Cantos Arredondados 35">
            <a:extLst>
              <a:ext uri="{FF2B5EF4-FFF2-40B4-BE49-F238E27FC236}">
                <a16:creationId xmlns:a16="http://schemas.microsoft.com/office/drawing/2014/main" id="{70A98595-9954-4C04-88C3-E19BF087A664}"/>
              </a:ext>
            </a:extLst>
          </p:cNvPr>
          <p:cNvSpPr/>
          <p:nvPr/>
        </p:nvSpPr>
        <p:spPr>
          <a:xfrm>
            <a:off x="4105745" y="6641437"/>
            <a:ext cx="7441431" cy="4247316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8904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781919"/>
            <a:ext cx="12192000" cy="2276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13447" y="8306000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3962109" y="4016433"/>
            <a:ext cx="0" cy="3786323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1C12F8-E2AE-4F2E-8CB9-F70017BDF6CD}"/>
              </a:ext>
            </a:extLst>
          </p:cNvPr>
          <p:cNvSpPr txBox="1"/>
          <p:nvPr/>
        </p:nvSpPr>
        <p:spPr>
          <a:xfrm>
            <a:off x="833719" y="3954923"/>
            <a:ext cx="31283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ESTATÍSTICAS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INGREDIENTES</a:t>
            </a:r>
            <a:endParaRPr lang="pt-PT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PIZZAS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38E51DC1-94E1-4294-9153-EDCA8797CCF6}"/>
              </a:ext>
            </a:extLst>
          </p:cNvPr>
          <p:cNvSpPr txBox="1"/>
          <p:nvPr/>
        </p:nvSpPr>
        <p:spPr>
          <a:xfrm>
            <a:off x="-13447" y="1562621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ÁREA DO</a:t>
            </a:r>
            <a:b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ADMINISTRADOR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cxnSp>
        <p:nvCxnSpPr>
          <p:cNvPr id="37" name="Conexão reta 36">
            <a:extLst>
              <a:ext uri="{FF2B5EF4-FFF2-40B4-BE49-F238E27FC236}">
                <a16:creationId xmlns:a16="http://schemas.microsoft.com/office/drawing/2014/main" id="{73B2A868-C917-42F5-8AB2-E14EADD7B1D2}"/>
              </a:ext>
            </a:extLst>
          </p:cNvPr>
          <p:cNvCxnSpPr>
            <a:cxnSpLocks/>
          </p:cNvCxnSpPr>
          <p:nvPr/>
        </p:nvCxnSpPr>
        <p:spPr>
          <a:xfrm>
            <a:off x="4272976" y="5129584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1AED295-C889-489F-8A6E-5D9D4D01CBB2}"/>
              </a:ext>
            </a:extLst>
          </p:cNvPr>
          <p:cNvSpPr txBox="1"/>
          <p:nvPr/>
        </p:nvSpPr>
        <p:spPr>
          <a:xfrm>
            <a:off x="5780333" y="5203076"/>
            <a:ext cx="133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R1</a:t>
            </a:r>
            <a:endParaRPr lang="pt-PT" sz="1400" b="0" dirty="0">
              <a:effectLst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925595F-2FF8-42A3-8166-E219FA3D71FF}"/>
              </a:ext>
            </a:extLst>
          </p:cNvPr>
          <p:cNvSpPr txBox="1"/>
          <p:nvPr/>
        </p:nvSpPr>
        <p:spPr>
          <a:xfrm>
            <a:off x="7341033" y="5201769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1€</a:t>
            </a:r>
            <a:endParaRPr lang="pt-PT" sz="1400" b="0" dirty="0">
              <a:effectLst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612FD31-C08B-4C61-9D87-C58BA27FA9B2}"/>
              </a:ext>
            </a:extLst>
          </p:cNvPr>
          <p:cNvSpPr txBox="1"/>
          <p:nvPr/>
        </p:nvSpPr>
        <p:spPr>
          <a:xfrm>
            <a:off x="10738907" y="5214857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Eliminar</a:t>
            </a:r>
            <a:endParaRPr lang="pt-PT" sz="1400" b="0" dirty="0">
              <a:effectLst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8A71267-1551-480C-B38E-1F69B3624ED1}"/>
              </a:ext>
            </a:extLst>
          </p:cNvPr>
          <p:cNvSpPr txBox="1"/>
          <p:nvPr/>
        </p:nvSpPr>
        <p:spPr>
          <a:xfrm>
            <a:off x="4329489" y="5201770"/>
            <a:ext cx="94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Ananás</a:t>
            </a:r>
            <a:endParaRPr lang="pt-PT" sz="1400" b="0" dirty="0">
              <a:effectLst/>
            </a:endParaRPr>
          </a:p>
        </p:txBody>
      </p:sp>
      <p:cxnSp>
        <p:nvCxnSpPr>
          <p:cNvPr id="48" name="Conexão reta 47">
            <a:extLst>
              <a:ext uri="{FF2B5EF4-FFF2-40B4-BE49-F238E27FC236}">
                <a16:creationId xmlns:a16="http://schemas.microsoft.com/office/drawing/2014/main" id="{9682C3A1-FA2A-4F83-9A02-C90AED1ECDE2}"/>
              </a:ext>
            </a:extLst>
          </p:cNvPr>
          <p:cNvCxnSpPr>
            <a:cxnSpLocks/>
          </p:cNvCxnSpPr>
          <p:nvPr/>
        </p:nvCxnSpPr>
        <p:spPr>
          <a:xfrm>
            <a:off x="4286423" y="5570589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xão reta 52">
            <a:extLst>
              <a:ext uri="{FF2B5EF4-FFF2-40B4-BE49-F238E27FC236}">
                <a16:creationId xmlns:a16="http://schemas.microsoft.com/office/drawing/2014/main" id="{DA52C513-9F2C-4FA2-B923-A4B549EC8D60}"/>
              </a:ext>
            </a:extLst>
          </p:cNvPr>
          <p:cNvCxnSpPr>
            <a:cxnSpLocks/>
          </p:cNvCxnSpPr>
          <p:nvPr/>
        </p:nvCxnSpPr>
        <p:spPr>
          <a:xfrm>
            <a:off x="4329490" y="6079161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EEC3D693-EC56-4024-8750-9C4F6E3F659F}"/>
              </a:ext>
            </a:extLst>
          </p:cNvPr>
          <p:cNvGrpSpPr/>
          <p:nvPr/>
        </p:nvGrpSpPr>
        <p:grpSpPr>
          <a:xfrm>
            <a:off x="9469560" y="3955569"/>
            <a:ext cx="2203600" cy="610013"/>
            <a:chOff x="6226178" y="9592376"/>
            <a:chExt cx="2203600" cy="610013"/>
          </a:xfrm>
        </p:grpSpPr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FF597A41-2A36-4F91-AC69-5402729A0224}"/>
                </a:ext>
              </a:extLst>
            </p:cNvPr>
            <p:cNvSpPr/>
            <p:nvPr/>
          </p:nvSpPr>
          <p:spPr>
            <a:xfrm>
              <a:off x="6252861" y="9592376"/>
              <a:ext cx="2176917" cy="610013"/>
            </a:xfrm>
            <a:prstGeom prst="rect">
              <a:avLst/>
            </a:prstGeom>
            <a:solidFill>
              <a:srgbClr val="7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12995EF3-B71E-4109-B0E0-1233347AED2A}"/>
                </a:ext>
              </a:extLst>
            </p:cNvPr>
            <p:cNvSpPr txBox="1"/>
            <p:nvPr/>
          </p:nvSpPr>
          <p:spPr>
            <a:xfrm>
              <a:off x="6226178" y="9635773"/>
              <a:ext cx="217691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4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ADICIONAR NOVO INGREDIENTE</a:t>
              </a:r>
            </a:p>
          </p:txBody>
        </p:sp>
      </p:grp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83915E9E-29BC-4E6C-8B5E-D0EAE58B8458}"/>
              </a:ext>
            </a:extLst>
          </p:cNvPr>
          <p:cNvSpPr txBox="1"/>
          <p:nvPr/>
        </p:nvSpPr>
        <p:spPr>
          <a:xfrm>
            <a:off x="4199703" y="4715052"/>
            <a:ext cx="78146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          REF         PREÇO        QUANTIDADE          AÇÕES</a:t>
            </a:r>
            <a:endParaRPr lang="pt-PT" sz="1600" b="0" dirty="0">
              <a:effectLst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81EC26A2-BF09-4975-BF22-C46DFC785207}"/>
              </a:ext>
            </a:extLst>
          </p:cNvPr>
          <p:cNvSpPr txBox="1"/>
          <p:nvPr/>
        </p:nvSpPr>
        <p:spPr>
          <a:xfrm>
            <a:off x="8826396" y="5205563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50</a:t>
            </a:r>
            <a:endParaRPr lang="pt-PT" sz="1400" b="0" dirty="0">
              <a:effectLst/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B4BD1557-04E2-4E52-9FDE-E079CB550DC5}"/>
              </a:ext>
            </a:extLst>
          </p:cNvPr>
          <p:cNvSpPr txBox="1"/>
          <p:nvPr/>
        </p:nvSpPr>
        <p:spPr>
          <a:xfrm>
            <a:off x="9928041" y="5205563"/>
            <a:ext cx="928799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Alterar</a:t>
            </a:r>
            <a:endParaRPr lang="pt-PT" sz="1400" b="0" dirty="0">
              <a:effectLst/>
            </a:endParaRP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ABFDFC38-3F39-4213-AF7D-C771BD7C5D5E}"/>
              </a:ext>
            </a:extLst>
          </p:cNvPr>
          <p:cNvSpPr txBox="1"/>
          <p:nvPr/>
        </p:nvSpPr>
        <p:spPr>
          <a:xfrm>
            <a:off x="5780333" y="5688423"/>
            <a:ext cx="133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R2</a:t>
            </a:r>
            <a:endParaRPr lang="pt-PT" sz="1400" b="0" dirty="0">
              <a:effectLst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966AC7F3-16A7-4D27-BA69-6FC01ADF88F2}"/>
              </a:ext>
            </a:extLst>
          </p:cNvPr>
          <p:cNvSpPr txBox="1"/>
          <p:nvPr/>
        </p:nvSpPr>
        <p:spPr>
          <a:xfrm>
            <a:off x="7341033" y="5687116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2</a:t>
            </a: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€</a:t>
            </a:r>
            <a:endParaRPr lang="pt-PT" sz="1400" b="0" dirty="0">
              <a:effectLst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A6E6964-E431-4097-B08D-8351E5F3B294}"/>
              </a:ext>
            </a:extLst>
          </p:cNvPr>
          <p:cNvSpPr txBox="1"/>
          <p:nvPr/>
        </p:nvSpPr>
        <p:spPr>
          <a:xfrm>
            <a:off x="10738907" y="5700204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Eliminar</a:t>
            </a:r>
            <a:endParaRPr lang="pt-PT" sz="1400" b="0" dirty="0">
              <a:effectLst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35616E2D-717F-4316-8BC4-6E321DBBB5A2}"/>
              </a:ext>
            </a:extLst>
          </p:cNvPr>
          <p:cNvSpPr txBox="1"/>
          <p:nvPr/>
        </p:nvSpPr>
        <p:spPr>
          <a:xfrm>
            <a:off x="4329489" y="5687117"/>
            <a:ext cx="94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Fiambre</a:t>
            </a:r>
            <a:endParaRPr lang="pt-PT" sz="1400" b="0" dirty="0">
              <a:effectLst/>
            </a:endParaRP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6150DAED-FE70-4330-BD8B-90EA5F63AA16}"/>
              </a:ext>
            </a:extLst>
          </p:cNvPr>
          <p:cNvSpPr txBox="1"/>
          <p:nvPr/>
        </p:nvSpPr>
        <p:spPr>
          <a:xfrm>
            <a:off x="8826396" y="5690910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40</a:t>
            </a:r>
            <a:endParaRPr lang="pt-PT" sz="1400" b="0" dirty="0">
              <a:effectLst/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0FB1BEF-267B-4F01-A680-ED6C9846A27E}"/>
              </a:ext>
            </a:extLst>
          </p:cNvPr>
          <p:cNvSpPr txBox="1"/>
          <p:nvPr/>
        </p:nvSpPr>
        <p:spPr>
          <a:xfrm>
            <a:off x="9928041" y="5690910"/>
            <a:ext cx="928799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Alterar</a:t>
            </a:r>
            <a:endParaRPr lang="pt-PT" sz="1400" b="0" dirty="0">
              <a:effectLst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CA988D3B-7FC6-4220-9CE1-DFC42F87A499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2440671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781919"/>
            <a:ext cx="12192000" cy="2276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13447" y="8306000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3962109" y="4016433"/>
            <a:ext cx="0" cy="3786323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1C12F8-E2AE-4F2E-8CB9-F70017BDF6CD}"/>
              </a:ext>
            </a:extLst>
          </p:cNvPr>
          <p:cNvSpPr txBox="1"/>
          <p:nvPr/>
        </p:nvSpPr>
        <p:spPr>
          <a:xfrm>
            <a:off x="833719" y="3954923"/>
            <a:ext cx="31283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ESTATÍSTICAS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INGREDIENTES</a:t>
            </a:r>
            <a:endParaRPr lang="pt-PT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PIZZAS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38E51DC1-94E1-4294-9153-EDCA8797CCF6}"/>
              </a:ext>
            </a:extLst>
          </p:cNvPr>
          <p:cNvSpPr txBox="1"/>
          <p:nvPr/>
        </p:nvSpPr>
        <p:spPr>
          <a:xfrm>
            <a:off x="-13447" y="1562621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ÁREA DO</a:t>
            </a:r>
            <a:b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ADMINISTRADOR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cxnSp>
        <p:nvCxnSpPr>
          <p:cNvPr id="37" name="Conexão reta 36">
            <a:extLst>
              <a:ext uri="{FF2B5EF4-FFF2-40B4-BE49-F238E27FC236}">
                <a16:creationId xmlns:a16="http://schemas.microsoft.com/office/drawing/2014/main" id="{73B2A868-C917-42F5-8AB2-E14EADD7B1D2}"/>
              </a:ext>
            </a:extLst>
          </p:cNvPr>
          <p:cNvCxnSpPr>
            <a:cxnSpLocks/>
          </p:cNvCxnSpPr>
          <p:nvPr/>
        </p:nvCxnSpPr>
        <p:spPr>
          <a:xfrm>
            <a:off x="4272976" y="5129584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1AED295-C889-489F-8A6E-5D9D4D01CBB2}"/>
              </a:ext>
            </a:extLst>
          </p:cNvPr>
          <p:cNvSpPr txBox="1"/>
          <p:nvPr/>
        </p:nvSpPr>
        <p:spPr>
          <a:xfrm>
            <a:off x="5780333" y="5203076"/>
            <a:ext cx="133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R1</a:t>
            </a:r>
            <a:endParaRPr lang="pt-PT" sz="1400" b="0" dirty="0">
              <a:effectLst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925595F-2FF8-42A3-8166-E219FA3D71FF}"/>
              </a:ext>
            </a:extLst>
          </p:cNvPr>
          <p:cNvSpPr txBox="1"/>
          <p:nvPr/>
        </p:nvSpPr>
        <p:spPr>
          <a:xfrm>
            <a:off x="7341033" y="5201769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1€</a:t>
            </a:r>
            <a:endParaRPr lang="pt-PT" sz="1400" b="0" dirty="0">
              <a:effectLst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612FD31-C08B-4C61-9D87-C58BA27FA9B2}"/>
              </a:ext>
            </a:extLst>
          </p:cNvPr>
          <p:cNvSpPr txBox="1"/>
          <p:nvPr/>
        </p:nvSpPr>
        <p:spPr>
          <a:xfrm>
            <a:off x="10738907" y="5214857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Eliminar</a:t>
            </a:r>
            <a:endParaRPr lang="pt-PT" sz="1400" b="0" dirty="0">
              <a:effectLst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8A71267-1551-480C-B38E-1F69B3624ED1}"/>
              </a:ext>
            </a:extLst>
          </p:cNvPr>
          <p:cNvSpPr txBox="1"/>
          <p:nvPr/>
        </p:nvSpPr>
        <p:spPr>
          <a:xfrm>
            <a:off x="4329489" y="5201770"/>
            <a:ext cx="94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Ananás</a:t>
            </a:r>
            <a:endParaRPr lang="pt-PT" sz="1400" b="0" dirty="0">
              <a:effectLst/>
            </a:endParaRPr>
          </a:p>
        </p:txBody>
      </p:sp>
      <p:cxnSp>
        <p:nvCxnSpPr>
          <p:cNvPr id="48" name="Conexão reta 47">
            <a:extLst>
              <a:ext uri="{FF2B5EF4-FFF2-40B4-BE49-F238E27FC236}">
                <a16:creationId xmlns:a16="http://schemas.microsoft.com/office/drawing/2014/main" id="{9682C3A1-FA2A-4F83-9A02-C90AED1ECDE2}"/>
              </a:ext>
            </a:extLst>
          </p:cNvPr>
          <p:cNvCxnSpPr>
            <a:cxnSpLocks/>
          </p:cNvCxnSpPr>
          <p:nvPr/>
        </p:nvCxnSpPr>
        <p:spPr>
          <a:xfrm>
            <a:off x="4286423" y="5570589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xão reta 52">
            <a:extLst>
              <a:ext uri="{FF2B5EF4-FFF2-40B4-BE49-F238E27FC236}">
                <a16:creationId xmlns:a16="http://schemas.microsoft.com/office/drawing/2014/main" id="{DA52C513-9F2C-4FA2-B923-A4B549EC8D60}"/>
              </a:ext>
            </a:extLst>
          </p:cNvPr>
          <p:cNvCxnSpPr>
            <a:cxnSpLocks/>
          </p:cNvCxnSpPr>
          <p:nvPr/>
        </p:nvCxnSpPr>
        <p:spPr>
          <a:xfrm>
            <a:off x="4329490" y="6079161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EEC3D693-EC56-4024-8750-9C4F6E3F659F}"/>
              </a:ext>
            </a:extLst>
          </p:cNvPr>
          <p:cNvGrpSpPr/>
          <p:nvPr/>
        </p:nvGrpSpPr>
        <p:grpSpPr>
          <a:xfrm>
            <a:off x="9469560" y="3955569"/>
            <a:ext cx="2203600" cy="610013"/>
            <a:chOff x="6226178" y="9592376"/>
            <a:chExt cx="2203600" cy="610013"/>
          </a:xfrm>
        </p:grpSpPr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FF597A41-2A36-4F91-AC69-5402729A0224}"/>
                </a:ext>
              </a:extLst>
            </p:cNvPr>
            <p:cNvSpPr/>
            <p:nvPr/>
          </p:nvSpPr>
          <p:spPr>
            <a:xfrm>
              <a:off x="6252861" y="9592376"/>
              <a:ext cx="2176917" cy="610013"/>
            </a:xfrm>
            <a:prstGeom prst="rect">
              <a:avLst/>
            </a:prstGeom>
            <a:solidFill>
              <a:srgbClr val="7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12995EF3-B71E-4109-B0E0-1233347AED2A}"/>
                </a:ext>
              </a:extLst>
            </p:cNvPr>
            <p:cNvSpPr txBox="1"/>
            <p:nvPr/>
          </p:nvSpPr>
          <p:spPr>
            <a:xfrm>
              <a:off x="6226178" y="9635773"/>
              <a:ext cx="217691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4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ADICIONAR NOVO INGREDIENTE</a:t>
              </a:r>
            </a:p>
          </p:txBody>
        </p:sp>
      </p:grp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83915E9E-29BC-4E6C-8B5E-D0EAE58B8458}"/>
              </a:ext>
            </a:extLst>
          </p:cNvPr>
          <p:cNvSpPr txBox="1"/>
          <p:nvPr/>
        </p:nvSpPr>
        <p:spPr>
          <a:xfrm>
            <a:off x="4199703" y="4715052"/>
            <a:ext cx="78146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          REF         PREÇO        QUANTIDADE          AÇÕES</a:t>
            </a:r>
            <a:endParaRPr lang="pt-PT" sz="1600" b="0" dirty="0">
              <a:effectLst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81EC26A2-BF09-4975-BF22-C46DFC785207}"/>
              </a:ext>
            </a:extLst>
          </p:cNvPr>
          <p:cNvSpPr txBox="1"/>
          <p:nvPr/>
        </p:nvSpPr>
        <p:spPr>
          <a:xfrm>
            <a:off x="8826396" y="5205563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50</a:t>
            </a:r>
            <a:endParaRPr lang="pt-PT" sz="1400" b="0" dirty="0">
              <a:effectLst/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B4BD1557-04E2-4E52-9FDE-E079CB550DC5}"/>
              </a:ext>
            </a:extLst>
          </p:cNvPr>
          <p:cNvSpPr txBox="1"/>
          <p:nvPr/>
        </p:nvSpPr>
        <p:spPr>
          <a:xfrm>
            <a:off x="9928041" y="5205563"/>
            <a:ext cx="928799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Alterar</a:t>
            </a:r>
            <a:endParaRPr lang="pt-PT" sz="1400" b="0" dirty="0">
              <a:effectLst/>
            </a:endParaRP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ABFDFC38-3F39-4213-AF7D-C771BD7C5D5E}"/>
              </a:ext>
            </a:extLst>
          </p:cNvPr>
          <p:cNvSpPr txBox="1"/>
          <p:nvPr/>
        </p:nvSpPr>
        <p:spPr>
          <a:xfrm>
            <a:off x="5780333" y="5688423"/>
            <a:ext cx="133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R2</a:t>
            </a:r>
            <a:endParaRPr lang="pt-PT" sz="1400" b="0" dirty="0">
              <a:effectLst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966AC7F3-16A7-4D27-BA69-6FC01ADF88F2}"/>
              </a:ext>
            </a:extLst>
          </p:cNvPr>
          <p:cNvSpPr txBox="1"/>
          <p:nvPr/>
        </p:nvSpPr>
        <p:spPr>
          <a:xfrm>
            <a:off x="7341033" y="5687116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2</a:t>
            </a: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€</a:t>
            </a:r>
            <a:endParaRPr lang="pt-PT" sz="1400" b="0" dirty="0">
              <a:effectLst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A6E6964-E431-4097-B08D-8351E5F3B294}"/>
              </a:ext>
            </a:extLst>
          </p:cNvPr>
          <p:cNvSpPr txBox="1"/>
          <p:nvPr/>
        </p:nvSpPr>
        <p:spPr>
          <a:xfrm>
            <a:off x="10738907" y="5700204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Eliminar</a:t>
            </a:r>
            <a:endParaRPr lang="pt-PT" sz="1400" b="0" dirty="0">
              <a:effectLst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35616E2D-717F-4316-8BC4-6E321DBBB5A2}"/>
              </a:ext>
            </a:extLst>
          </p:cNvPr>
          <p:cNvSpPr txBox="1"/>
          <p:nvPr/>
        </p:nvSpPr>
        <p:spPr>
          <a:xfrm>
            <a:off x="4329489" y="5687117"/>
            <a:ext cx="94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Fiambre</a:t>
            </a:r>
            <a:endParaRPr lang="pt-PT" sz="1400" b="0" dirty="0">
              <a:effectLst/>
            </a:endParaRP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6150DAED-FE70-4330-BD8B-90EA5F63AA16}"/>
              </a:ext>
            </a:extLst>
          </p:cNvPr>
          <p:cNvSpPr txBox="1"/>
          <p:nvPr/>
        </p:nvSpPr>
        <p:spPr>
          <a:xfrm>
            <a:off x="8826396" y="5690910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40</a:t>
            </a:r>
            <a:endParaRPr lang="pt-PT" sz="1400" b="0" dirty="0">
              <a:effectLst/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0FB1BEF-267B-4F01-A680-ED6C9846A27E}"/>
              </a:ext>
            </a:extLst>
          </p:cNvPr>
          <p:cNvSpPr txBox="1"/>
          <p:nvPr/>
        </p:nvSpPr>
        <p:spPr>
          <a:xfrm>
            <a:off x="9928041" y="5690910"/>
            <a:ext cx="928799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Alterar</a:t>
            </a:r>
            <a:endParaRPr lang="pt-PT" sz="1400" b="0" dirty="0">
              <a:effectLst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D82EEB9F-74CB-408B-A552-D4B45A351509}"/>
              </a:ext>
            </a:extLst>
          </p:cNvPr>
          <p:cNvSpPr/>
          <p:nvPr/>
        </p:nvSpPr>
        <p:spPr>
          <a:xfrm>
            <a:off x="4168353" y="4625141"/>
            <a:ext cx="7814635" cy="1541456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1" name="Conexão reta unidirecional 50">
            <a:extLst>
              <a:ext uri="{FF2B5EF4-FFF2-40B4-BE49-F238E27FC236}">
                <a16:creationId xmlns:a16="http://schemas.microsoft.com/office/drawing/2014/main" id="{C5FA4CA1-2B7F-465F-B7EA-22601FED915F}"/>
              </a:ext>
            </a:extLst>
          </p:cNvPr>
          <p:cNvCxnSpPr>
            <a:cxnSpLocks/>
          </p:cNvCxnSpPr>
          <p:nvPr/>
        </p:nvCxnSpPr>
        <p:spPr>
          <a:xfrm flipH="1">
            <a:off x="11968158" y="4649516"/>
            <a:ext cx="1373299" cy="5346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ângulo 51">
            <a:extLst>
              <a:ext uri="{FF2B5EF4-FFF2-40B4-BE49-F238E27FC236}">
                <a16:creationId xmlns:a16="http://schemas.microsoft.com/office/drawing/2014/main" id="{BD27038A-A8CA-46D8-99BF-48C28096C231}"/>
              </a:ext>
            </a:extLst>
          </p:cNvPr>
          <p:cNvSpPr/>
          <p:nvPr/>
        </p:nvSpPr>
        <p:spPr>
          <a:xfrm>
            <a:off x="13341184" y="4206901"/>
            <a:ext cx="2852152" cy="100795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1930176-3ACA-486C-92C7-133E72A92686}"/>
              </a:ext>
            </a:extLst>
          </p:cNvPr>
          <p:cNvSpPr txBox="1"/>
          <p:nvPr/>
        </p:nvSpPr>
        <p:spPr>
          <a:xfrm>
            <a:off x="13341184" y="4249214"/>
            <a:ext cx="28521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Formatação da tabela igual às restantes</a:t>
            </a:r>
            <a:endParaRPr lang="pt-PT" b="0" dirty="0">
              <a:effectLst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4ED5E3F1-0C5E-4E07-A565-002D9DE84988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2049257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781919"/>
            <a:ext cx="12192000" cy="2276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13447" y="8306000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3962109" y="4016433"/>
            <a:ext cx="0" cy="3786323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1C12F8-E2AE-4F2E-8CB9-F70017BDF6CD}"/>
              </a:ext>
            </a:extLst>
          </p:cNvPr>
          <p:cNvSpPr txBox="1"/>
          <p:nvPr/>
        </p:nvSpPr>
        <p:spPr>
          <a:xfrm>
            <a:off x="833719" y="3954923"/>
            <a:ext cx="31283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ESTATÍSTICAS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INGREDIENTES</a:t>
            </a:r>
            <a:endParaRPr lang="pt-PT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PIZZAS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38E51DC1-94E1-4294-9153-EDCA8797CCF6}"/>
              </a:ext>
            </a:extLst>
          </p:cNvPr>
          <p:cNvSpPr txBox="1"/>
          <p:nvPr/>
        </p:nvSpPr>
        <p:spPr>
          <a:xfrm>
            <a:off x="-13447" y="1562621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ÁREA DO</a:t>
            </a:r>
            <a:b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ADMINISTRADOR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cxnSp>
        <p:nvCxnSpPr>
          <p:cNvPr id="37" name="Conexão reta 36">
            <a:extLst>
              <a:ext uri="{FF2B5EF4-FFF2-40B4-BE49-F238E27FC236}">
                <a16:creationId xmlns:a16="http://schemas.microsoft.com/office/drawing/2014/main" id="{73B2A868-C917-42F5-8AB2-E14EADD7B1D2}"/>
              </a:ext>
            </a:extLst>
          </p:cNvPr>
          <p:cNvCxnSpPr>
            <a:cxnSpLocks/>
          </p:cNvCxnSpPr>
          <p:nvPr/>
        </p:nvCxnSpPr>
        <p:spPr>
          <a:xfrm>
            <a:off x="4272976" y="5129584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1AED295-C889-489F-8A6E-5D9D4D01CBB2}"/>
              </a:ext>
            </a:extLst>
          </p:cNvPr>
          <p:cNvSpPr txBox="1"/>
          <p:nvPr/>
        </p:nvSpPr>
        <p:spPr>
          <a:xfrm>
            <a:off x="5780333" y="5203076"/>
            <a:ext cx="133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R1</a:t>
            </a:r>
            <a:endParaRPr lang="pt-PT" sz="1400" b="0" dirty="0">
              <a:effectLst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925595F-2FF8-42A3-8166-E219FA3D71FF}"/>
              </a:ext>
            </a:extLst>
          </p:cNvPr>
          <p:cNvSpPr txBox="1"/>
          <p:nvPr/>
        </p:nvSpPr>
        <p:spPr>
          <a:xfrm>
            <a:off x="7341033" y="5201769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1€</a:t>
            </a:r>
            <a:endParaRPr lang="pt-PT" sz="1400" b="0" dirty="0">
              <a:effectLst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612FD31-C08B-4C61-9D87-C58BA27FA9B2}"/>
              </a:ext>
            </a:extLst>
          </p:cNvPr>
          <p:cNvSpPr txBox="1"/>
          <p:nvPr/>
        </p:nvSpPr>
        <p:spPr>
          <a:xfrm>
            <a:off x="10738907" y="5214857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Eliminar</a:t>
            </a:r>
            <a:endParaRPr lang="pt-PT" sz="1400" b="0" dirty="0">
              <a:effectLst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8A71267-1551-480C-B38E-1F69B3624ED1}"/>
              </a:ext>
            </a:extLst>
          </p:cNvPr>
          <p:cNvSpPr txBox="1"/>
          <p:nvPr/>
        </p:nvSpPr>
        <p:spPr>
          <a:xfrm>
            <a:off x="4329489" y="5201770"/>
            <a:ext cx="94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Ananás</a:t>
            </a:r>
            <a:endParaRPr lang="pt-PT" sz="1400" b="0" dirty="0">
              <a:effectLst/>
            </a:endParaRPr>
          </a:p>
        </p:txBody>
      </p:sp>
      <p:cxnSp>
        <p:nvCxnSpPr>
          <p:cNvPr id="48" name="Conexão reta 47">
            <a:extLst>
              <a:ext uri="{FF2B5EF4-FFF2-40B4-BE49-F238E27FC236}">
                <a16:creationId xmlns:a16="http://schemas.microsoft.com/office/drawing/2014/main" id="{9682C3A1-FA2A-4F83-9A02-C90AED1ECDE2}"/>
              </a:ext>
            </a:extLst>
          </p:cNvPr>
          <p:cNvCxnSpPr>
            <a:cxnSpLocks/>
          </p:cNvCxnSpPr>
          <p:nvPr/>
        </p:nvCxnSpPr>
        <p:spPr>
          <a:xfrm>
            <a:off x="4286423" y="5570589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xão reta 52">
            <a:extLst>
              <a:ext uri="{FF2B5EF4-FFF2-40B4-BE49-F238E27FC236}">
                <a16:creationId xmlns:a16="http://schemas.microsoft.com/office/drawing/2014/main" id="{DA52C513-9F2C-4FA2-B923-A4B549EC8D60}"/>
              </a:ext>
            </a:extLst>
          </p:cNvPr>
          <p:cNvCxnSpPr>
            <a:cxnSpLocks/>
          </p:cNvCxnSpPr>
          <p:nvPr/>
        </p:nvCxnSpPr>
        <p:spPr>
          <a:xfrm>
            <a:off x="4329490" y="6079161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83915E9E-29BC-4E6C-8B5E-D0EAE58B8458}"/>
              </a:ext>
            </a:extLst>
          </p:cNvPr>
          <p:cNvSpPr txBox="1"/>
          <p:nvPr/>
        </p:nvSpPr>
        <p:spPr>
          <a:xfrm>
            <a:off x="4199703" y="4715052"/>
            <a:ext cx="78146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          REF         PREÇO        QUANTIDADE          AÇÕES</a:t>
            </a:r>
            <a:endParaRPr lang="pt-PT" sz="1600" b="0" dirty="0">
              <a:effectLst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81EC26A2-BF09-4975-BF22-C46DFC785207}"/>
              </a:ext>
            </a:extLst>
          </p:cNvPr>
          <p:cNvSpPr txBox="1"/>
          <p:nvPr/>
        </p:nvSpPr>
        <p:spPr>
          <a:xfrm>
            <a:off x="8826396" y="5205563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50</a:t>
            </a:r>
            <a:endParaRPr lang="pt-PT" sz="1400" b="0" dirty="0">
              <a:effectLst/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B4BD1557-04E2-4E52-9FDE-E079CB550DC5}"/>
              </a:ext>
            </a:extLst>
          </p:cNvPr>
          <p:cNvSpPr txBox="1"/>
          <p:nvPr/>
        </p:nvSpPr>
        <p:spPr>
          <a:xfrm>
            <a:off x="9928041" y="5205563"/>
            <a:ext cx="928799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Alterar</a:t>
            </a:r>
            <a:endParaRPr lang="pt-PT" sz="1400" b="0" dirty="0">
              <a:effectLst/>
            </a:endParaRP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ABFDFC38-3F39-4213-AF7D-C771BD7C5D5E}"/>
              </a:ext>
            </a:extLst>
          </p:cNvPr>
          <p:cNvSpPr txBox="1"/>
          <p:nvPr/>
        </p:nvSpPr>
        <p:spPr>
          <a:xfrm>
            <a:off x="5780333" y="5688423"/>
            <a:ext cx="133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R2</a:t>
            </a:r>
            <a:endParaRPr lang="pt-PT" sz="1400" b="0" dirty="0">
              <a:effectLst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966AC7F3-16A7-4D27-BA69-6FC01ADF88F2}"/>
              </a:ext>
            </a:extLst>
          </p:cNvPr>
          <p:cNvSpPr txBox="1"/>
          <p:nvPr/>
        </p:nvSpPr>
        <p:spPr>
          <a:xfrm>
            <a:off x="7341033" y="5687116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2</a:t>
            </a: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€</a:t>
            </a:r>
            <a:endParaRPr lang="pt-PT" sz="1400" b="0" dirty="0">
              <a:effectLst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A6E6964-E431-4097-B08D-8351E5F3B294}"/>
              </a:ext>
            </a:extLst>
          </p:cNvPr>
          <p:cNvSpPr txBox="1"/>
          <p:nvPr/>
        </p:nvSpPr>
        <p:spPr>
          <a:xfrm>
            <a:off x="10738907" y="5700204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Eliminar</a:t>
            </a:r>
            <a:endParaRPr lang="pt-PT" sz="1400" b="0" dirty="0">
              <a:effectLst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35616E2D-717F-4316-8BC4-6E321DBBB5A2}"/>
              </a:ext>
            </a:extLst>
          </p:cNvPr>
          <p:cNvSpPr txBox="1"/>
          <p:nvPr/>
        </p:nvSpPr>
        <p:spPr>
          <a:xfrm>
            <a:off x="4329489" y="5687117"/>
            <a:ext cx="94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Fiambre</a:t>
            </a:r>
            <a:endParaRPr lang="pt-PT" sz="1400" b="0" dirty="0">
              <a:effectLst/>
            </a:endParaRP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6150DAED-FE70-4330-BD8B-90EA5F63AA16}"/>
              </a:ext>
            </a:extLst>
          </p:cNvPr>
          <p:cNvSpPr txBox="1"/>
          <p:nvPr/>
        </p:nvSpPr>
        <p:spPr>
          <a:xfrm>
            <a:off x="8826396" y="5690910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40</a:t>
            </a:r>
            <a:endParaRPr lang="pt-PT" sz="1400" b="0" dirty="0">
              <a:effectLst/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0FB1BEF-267B-4F01-A680-ED6C9846A27E}"/>
              </a:ext>
            </a:extLst>
          </p:cNvPr>
          <p:cNvSpPr txBox="1"/>
          <p:nvPr/>
        </p:nvSpPr>
        <p:spPr>
          <a:xfrm>
            <a:off x="9928041" y="5690910"/>
            <a:ext cx="928799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Alterar</a:t>
            </a:r>
            <a:endParaRPr lang="pt-PT" sz="1400" b="0" dirty="0">
              <a:effectLst/>
            </a:endParaRP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B2D54A89-5510-4C6F-98FB-1A3AE648D713}"/>
              </a:ext>
            </a:extLst>
          </p:cNvPr>
          <p:cNvSpPr/>
          <p:nvPr/>
        </p:nvSpPr>
        <p:spPr>
          <a:xfrm>
            <a:off x="3720526" y="3771157"/>
            <a:ext cx="6052082" cy="3229396"/>
          </a:xfrm>
          <a:prstGeom prst="rect">
            <a:avLst/>
          </a:prstGeom>
          <a:solidFill>
            <a:schemeClr val="bg1"/>
          </a:solidFill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F4680C0-CAAD-4159-AD21-2487C68EF569}"/>
              </a:ext>
            </a:extLst>
          </p:cNvPr>
          <p:cNvSpPr txBox="1"/>
          <p:nvPr/>
        </p:nvSpPr>
        <p:spPr>
          <a:xfrm>
            <a:off x="4842881" y="4140266"/>
            <a:ext cx="409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b="1" dirty="0">
                <a:solidFill>
                  <a:srgbClr val="990000"/>
                </a:solidFill>
                <a:latin typeface="Montserrat" panose="00000500000000000000" pitchFamily="2" charset="0"/>
              </a:rPr>
              <a:t>ALTERAR INGREDIENTE</a:t>
            </a:r>
            <a:endParaRPr lang="pt-PT" b="0" dirty="0">
              <a:effectLst/>
            </a:endParaRPr>
          </a:p>
        </p:txBody>
      </p:sp>
      <p:sp>
        <p:nvSpPr>
          <p:cNvPr id="47" name="Sinal de Multiplicação 46">
            <a:extLst>
              <a:ext uri="{FF2B5EF4-FFF2-40B4-BE49-F238E27FC236}">
                <a16:creationId xmlns:a16="http://schemas.microsoft.com/office/drawing/2014/main" id="{DBE4DF29-05B6-4F08-A20A-ADBE1F2D5A5F}"/>
              </a:ext>
            </a:extLst>
          </p:cNvPr>
          <p:cNvSpPr/>
          <p:nvPr/>
        </p:nvSpPr>
        <p:spPr>
          <a:xfrm>
            <a:off x="9410722" y="3930349"/>
            <a:ext cx="255494" cy="216831"/>
          </a:xfrm>
          <a:prstGeom prst="mathMultiply">
            <a:avLst/>
          </a:prstGeom>
          <a:solidFill>
            <a:srgbClr val="640000"/>
          </a:solidFill>
          <a:ln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340EBE23-75F5-4F9D-B2D3-0E5B64E5F06A}"/>
              </a:ext>
            </a:extLst>
          </p:cNvPr>
          <p:cNvGrpSpPr/>
          <p:nvPr/>
        </p:nvGrpSpPr>
        <p:grpSpPr>
          <a:xfrm>
            <a:off x="5982226" y="6169995"/>
            <a:ext cx="1894613" cy="514818"/>
            <a:chOff x="6330869" y="9509937"/>
            <a:chExt cx="1894613" cy="514818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6BD23F67-A45A-4261-9157-2AE2C5706D12}"/>
                </a:ext>
              </a:extLst>
            </p:cNvPr>
            <p:cNvSpPr/>
            <p:nvPr/>
          </p:nvSpPr>
          <p:spPr>
            <a:xfrm>
              <a:off x="6330869" y="9509937"/>
              <a:ext cx="1839433" cy="514818"/>
            </a:xfrm>
            <a:prstGeom prst="rect">
              <a:avLst/>
            </a:prstGeom>
            <a:solidFill>
              <a:srgbClr val="7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FCB674BB-2DDB-4E3B-9A69-27D300931FF9}"/>
                </a:ext>
              </a:extLst>
            </p:cNvPr>
            <p:cNvSpPr txBox="1"/>
            <p:nvPr/>
          </p:nvSpPr>
          <p:spPr>
            <a:xfrm>
              <a:off x="6386049" y="9595931"/>
              <a:ext cx="18394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ALTERAR</a:t>
              </a:r>
            </a:p>
          </p:txBody>
        </p:sp>
      </p:grp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A78BDC5E-B817-414C-A9C5-504B3681BB8A}"/>
              </a:ext>
            </a:extLst>
          </p:cNvPr>
          <p:cNvSpPr txBox="1"/>
          <p:nvPr/>
        </p:nvSpPr>
        <p:spPr>
          <a:xfrm>
            <a:off x="4500771" y="4680201"/>
            <a:ext cx="1123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Nome: </a:t>
            </a:r>
            <a:endParaRPr lang="pt-PT" b="0" dirty="0">
              <a:effectLst/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3EBEFA0A-B2E7-459A-95DB-BEEA2B754FAA}"/>
              </a:ext>
            </a:extLst>
          </p:cNvPr>
          <p:cNvSpPr/>
          <p:nvPr/>
        </p:nvSpPr>
        <p:spPr>
          <a:xfrm>
            <a:off x="6096290" y="4685954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chemeClr val="tx1"/>
                </a:solidFill>
                <a:latin typeface="Montserrat" panose="00000500000000000000" pitchFamily="2" charset="0"/>
              </a:rPr>
              <a:t>nome antigo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76EDD700-8428-46A6-A63D-03AC05C9FE15}"/>
              </a:ext>
            </a:extLst>
          </p:cNvPr>
          <p:cNvSpPr txBox="1"/>
          <p:nvPr/>
        </p:nvSpPr>
        <p:spPr>
          <a:xfrm>
            <a:off x="4474188" y="5144512"/>
            <a:ext cx="1714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Quantidade: </a:t>
            </a:r>
            <a:endParaRPr lang="pt-PT" b="0" dirty="0">
              <a:effectLst/>
            </a:endParaRPr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0F8D9564-B8D8-4EAF-9DC0-A860C4B9B083}"/>
              </a:ext>
            </a:extLst>
          </p:cNvPr>
          <p:cNvSpPr/>
          <p:nvPr/>
        </p:nvSpPr>
        <p:spPr>
          <a:xfrm>
            <a:off x="6105873" y="5151073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chemeClr val="tx1"/>
                </a:solidFill>
                <a:latin typeface="Montserrat" panose="00000500000000000000" pitchFamily="2" charset="0"/>
              </a:rPr>
              <a:t>quantidade antiga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99599107-76FF-43C8-AAF8-FFA6AB163D06}"/>
              </a:ext>
            </a:extLst>
          </p:cNvPr>
          <p:cNvSpPr txBox="1"/>
          <p:nvPr/>
        </p:nvSpPr>
        <p:spPr>
          <a:xfrm>
            <a:off x="4500771" y="5548414"/>
            <a:ext cx="1123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Preço: </a:t>
            </a:r>
            <a:endParaRPr lang="pt-PT" b="0" dirty="0">
              <a:effectLst/>
            </a:endParaRPr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1D515FDC-26E2-43A6-9786-3D53B2E8F9C6}"/>
              </a:ext>
            </a:extLst>
          </p:cNvPr>
          <p:cNvSpPr/>
          <p:nvPr/>
        </p:nvSpPr>
        <p:spPr>
          <a:xfrm>
            <a:off x="6102431" y="5581403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chemeClr val="tx1"/>
                </a:solidFill>
                <a:latin typeface="Montserrat" panose="00000500000000000000" pitchFamily="2" charset="0"/>
              </a:rPr>
              <a:t>preço antigo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CF2CB37D-0187-4DC7-8969-1461DF5CBCDB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2304786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781919"/>
            <a:ext cx="12192000" cy="2276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13447" y="8306000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3962109" y="4016433"/>
            <a:ext cx="0" cy="3786323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1C12F8-E2AE-4F2E-8CB9-F70017BDF6CD}"/>
              </a:ext>
            </a:extLst>
          </p:cNvPr>
          <p:cNvSpPr txBox="1"/>
          <p:nvPr/>
        </p:nvSpPr>
        <p:spPr>
          <a:xfrm>
            <a:off x="833719" y="3954923"/>
            <a:ext cx="31283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ESTATÍSTICAS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INGREDIENTES</a:t>
            </a:r>
            <a:endParaRPr lang="pt-PT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PIZZAS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38E51DC1-94E1-4294-9153-EDCA8797CCF6}"/>
              </a:ext>
            </a:extLst>
          </p:cNvPr>
          <p:cNvSpPr txBox="1"/>
          <p:nvPr/>
        </p:nvSpPr>
        <p:spPr>
          <a:xfrm>
            <a:off x="-13447" y="1562621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ÁREA DO</a:t>
            </a:r>
            <a:b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ADMINISTRADOR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cxnSp>
        <p:nvCxnSpPr>
          <p:cNvPr id="37" name="Conexão reta 36">
            <a:extLst>
              <a:ext uri="{FF2B5EF4-FFF2-40B4-BE49-F238E27FC236}">
                <a16:creationId xmlns:a16="http://schemas.microsoft.com/office/drawing/2014/main" id="{73B2A868-C917-42F5-8AB2-E14EADD7B1D2}"/>
              </a:ext>
            </a:extLst>
          </p:cNvPr>
          <p:cNvCxnSpPr>
            <a:cxnSpLocks/>
          </p:cNvCxnSpPr>
          <p:nvPr/>
        </p:nvCxnSpPr>
        <p:spPr>
          <a:xfrm>
            <a:off x="4272976" y="5129584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1AED295-C889-489F-8A6E-5D9D4D01CBB2}"/>
              </a:ext>
            </a:extLst>
          </p:cNvPr>
          <p:cNvSpPr txBox="1"/>
          <p:nvPr/>
        </p:nvSpPr>
        <p:spPr>
          <a:xfrm>
            <a:off x="5780333" y="5203076"/>
            <a:ext cx="133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R1</a:t>
            </a:r>
            <a:endParaRPr lang="pt-PT" sz="1400" b="0" dirty="0">
              <a:effectLst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925595F-2FF8-42A3-8166-E219FA3D71FF}"/>
              </a:ext>
            </a:extLst>
          </p:cNvPr>
          <p:cNvSpPr txBox="1"/>
          <p:nvPr/>
        </p:nvSpPr>
        <p:spPr>
          <a:xfrm>
            <a:off x="7341033" y="5201769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1€</a:t>
            </a:r>
            <a:endParaRPr lang="pt-PT" sz="1400" b="0" dirty="0">
              <a:effectLst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612FD31-C08B-4C61-9D87-C58BA27FA9B2}"/>
              </a:ext>
            </a:extLst>
          </p:cNvPr>
          <p:cNvSpPr txBox="1"/>
          <p:nvPr/>
        </p:nvSpPr>
        <p:spPr>
          <a:xfrm>
            <a:off x="10738907" y="5214857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Eliminar</a:t>
            </a:r>
            <a:endParaRPr lang="pt-PT" sz="1400" b="0" dirty="0">
              <a:effectLst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8A71267-1551-480C-B38E-1F69B3624ED1}"/>
              </a:ext>
            </a:extLst>
          </p:cNvPr>
          <p:cNvSpPr txBox="1"/>
          <p:nvPr/>
        </p:nvSpPr>
        <p:spPr>
          <a:xfrm>
            <a:off x="4329489" y="5201770"/>
            <a:ext cx="94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Ananás</a:t>
            </a:r>
            <a:endParaRPr lang="pt-PT" sz="1400" b="0" dirty="0">
              <a:effectLst/>
            </a:endParaRPr>
          </a:p>
        </p:txBody>
      </p:sp>
      <p:cxnSp>
        <p:nvCxnSpPr>
          <p:cNvPr id="48" name="Conexão reta 47">
            <a:extLst>
              <a:ext uri="{FF2B5EF4-FFF2-40B4-BE49-F238E27FC236}">
                <a16:creationId xmlns:a16="http://schemas.microsoft.com/office/drawing/2014/main" id="{9682C3A1-FA2A-4F83-9A02-C90AED1ECDE2}"/>
              </a:ext>
            </a:extLst>
          </p:cNvPr>
          <p:cNvCxnSpPr>
            <a:cxnSpLocks/>
          </p:cNvCxnSpPr>
          <p:nvPr/>
        </p:nvCxnSpPr>
        <p:spPr>
          <a:xfrm>
            <a:off x="4286423" y="5570589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xão reta 52">
            <a:extLst>
              <a:ext uri="{FF2B5EF4-FFF2-40B4-BE49-F238E27FC236}">
                <a16:creationId xmlns:a16="http://schemas.microsoft.com/office/drawing/2014/main" id="{DA52C513-9F2C-4FA2-B923-A4B549EC8D60}"/>
              </a:ext>
            </a:extLst>
          </p:cNvPr>
          <p:cNvCxnSpPr>
            <a:cxnSpLocks/>
          </p:cNvCxnSpPr>
          <p:nvPr/>
        </p:nvCxnSpPr>
        <p:spPr>
          <a:xfrm>
            <a:off x="4329490" y="6079161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83915E9E-29BC-4E6C-8B5E-D0EAE58B8458}"/>
              </a:ext>
            </a:extLst>
          </p:cNvPr>
          <p:cNvSpPr txBox="1"/>
          <p:nvPr/>
        </p:nvSpPr>
        <p:spPr>
          <a:xfrm>
            <a:off x="4199703" y="4715052"/>
            <a:ext cx="78146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          REF         PREÇO        QUANTIDADE          AÇÕES</a:t>
            </a:r>
            <a:endParaRPr lang="pt-PT" sz="1600" b="0" dirty="0">
              <a:effectLst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81EC26A2-BF09-4975-BF22-C46DFC785207}"/>
              </a:ext>
            </a:extLst>
          </p:cNvPr>
          <p:cNvSpPr txBox="1"/>
          <p:nvPr/>
        </p:nvSpPr>
        <p:spPr>
          <a:xfrm>
            <a:off x="8826396" y="5205563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50</a:t>
            </a:r>
            <a:endParaRPr lang="pt-PT" sz="1400" b="0" dirty="0">
              <a:effectLst/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B4BD1557-04E2-4E52-9FDE-E079CB550DC5}"/>
              </a:ext>
            </a:extLst>
          </p:cNvPr>
          <p:cNvSpPr txBox="1"/>
          <p:nvPr/>
        </p:nvSpPr>
        <p:spPr>
          <a:xfrm>
            <a:off x="9928041" y="5205563"/>
            <a:ext cx="928799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Alterar</a:t>
            </a:r>
            <a:endParaRPr lang="pt-PT" sz="1400" b="0" dirty="0">
              <a:effectLst/>
            </a:endParaRP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ABFDFC38-3F39-4213-AF7D-C771BD7C5D5E}"/>
              </a:ext>
            </a:extLst>
          </p:cNvPr>
          <p:cNvSpPr txBox="1"/>
          <p:nvPr/>
        </p:nvSpPr>
        <p:spPr>
          <a:xfrm>
            <a:off x="5780333" y="5688423"/>
            <a:ext cx="133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R2</a:t>
            </a:r>
            <a:endParaRPr lang="pt-PT" sz="1400" b="0" dirty="0">
              <a:effectLst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966AC7F3-16A7-4D27-BA69-6FC01ADF88F2}"/>
              </a:ext>
            </a:extLst>
          </p:cNvPr>
          <p:cNvSpPr txBox="1"/>
          <p:nvPr/>
        </p:nvSpPr>
        <p:spPr>
          <a:xfrm>
            <a:off x="7341033" y="5687116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2</a:t>
            </a: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€</a:t>
            </a:r>
            <a:endParaRPr lang="pt-PT" sz="1400" b="0" dirty="0">
              <a:effectLst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A6E6964-E431-4097-B08D-8351E5F3B294}"/>
              </a:ext>
            </a:extLst>
          </p:cNvPr>
          <p:cNvSpPr txBox="1"/>
          <p:nvPr/>
        </p:nvSpPr>
        <p:spPr>
          <a:xfrm>
            <a:off x="10738907" y="5700204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Eliminar</a:t>
            </a:r>
            <a:endParaRPr lang="pt-PT" sz="1400" b="0" dirty="0">
              <a:effectLst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35616E2D-717F-4316-8BC4-6E321DBBB5A2}"/>
              </a:ext>
            </a:extLst>
          </p:cNvPr>
          <p:cNvSpPr txBox="1"/>
          <p:nvPr/>
        </p:nvSpPr>
        <p:spPr>
          <a:xfrm>
            <a:off x="4329489" y="5687117"/>
            <a:ext cx="94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Fiambre</a:t>
            </a:r>
            <a:endParaRPr lang="pt-PT" sz="1400" b="0" dirty="0">
              <a:effectLst/>
            </a:endParaRP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6150DAED-FE70-4330-BD8B-90EA5F63AA16}"/>
              </a:ext>
            </a:extLst>
          </p:cNvPr>
          <p:cNvSpPr txBox="1"/>
          <p:nvPr/>
        </p:nvSpPr>
        <p:spPr>
          <a:xfrm>
            <a:off x="8826396" y="5690910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40</a:t>
            </a:r>
            <a:endParaRPr lang="pt-PT" sz="1400" b="0" dirty="0">
              <a:effectLst/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0FB1BEF-267B-4F01-A680-ED6C9846A27E}"/>
              </a:ext>
            </a:extLst>
          </p:cNvPr>
          <p:cNvSpPr txBox="1"/>
          <p:nvPr/>
        </p:nvSpPr>
        <p:spPr>
          <a:xfrm>
            <a:off x="9928041" y="5690910"/>
            <a:ext cx="928799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Alterar</a:t>
            </a:r>
            <a:endParaRPr lang="pt-PT" sz="1400" b="0" dirty="0">
              <a:effectLst/>
            </a:endParaRP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B2D54A89-5510-4C6F-98FB-1A3AE648D713}"/>
              </a:ext>
            </a:extLst>
          </p:cNvPr>
          <p:cNvSpPr/>
          <p:nvPr/>
        </p:nvSpPr>
        <p:spPr>
          <a:xfrm>
            <a:off x="3720526" y="3771157"/>
            <a:ext cx="6052082" cy="3229396"/>
          </a:xfrm>
          <a:prstGeom prst="rect">
            <a:avLst/>
          </a:prstGeom>
          <a:solidFill>
            <a:schemeClr val="bg1"/>
          </a:solidFill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F4680C0-CAAD-4159-AD21-2487C68EF569}"/>
              </a:ext>
            </a:extLst>
          </p:cNvPr>
          <p:cNvSpPr txBox="1"/>
          <p:nvPr/>
        </p:nvSpPr>
        <p:spPr>
          <a:xfrm>
            <a:off x="4842881" y="4140266"/>
            <a:ext cx="409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b="1" dirty="0">
                <a:solidFill>
                  <a:srgbClr val="990000"/>
                </a:solidFill>
                <a:latin typeface="Montserrat" panose="00000500000000000000" pitchFamily="2" charset="0"/>
              </a:rPr>
              <a:t>ALTERAR INGREDIENTE</a:t>
            </a:r>
            <a:endParaRPr lang="pt-PT" b="0" dirty="0">
              <a:effectLst/>
            </a:endParaRPr>
          </a:p>
        </p:txBody>
      </p:sp>
      <p:sp>
        <p:nvSpPr>
          <p:cNvPr id="47" name="Sinal de Multiplicação 46">
            <a:extLst>
              <a:ext uri="{FF2B5EF4-FFF2-40B4-BE49-F238E27FC236}">
                <a16:creationId xmlns:a16="http://schemas.microsoft.com/office/drawing/2014/main" id="{DBE4DF29-05B6-4F08-A20A-ADBE1F2D5A5F}"/>
              </a:ext>
            </a:extLst>
          </p:cNvPr>
          <p:cNvSpPr/>
          <p:nvPr/>
        </p:nvSpPr>
        <p:spPr>
          <a:xfrm>
            <a:off x="9410722" y="3930349"/>
            <a:ext cx="255494" cy="216831"/>
          </a:xfrm>
          <a:prstGeom prst="mathMultiply">
            <a:avLst/>
          </a:prstGeom>
          <a:solidFill>
            <a:srgbClr val="640000"/>
          </a:solidFill>
          <a:ln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340EBE23-75F5-4F9D-B2D3-0E5B64E5F06A}"/>
              </a:ext>
            </a:extLst>
          </p:cNvPr>
          <p:cNvGrpSpPr/>
          <p:nvPr/>
        </p:nvGrpSpPr>
        <p:grpSpPr>
          <a:xfrm>
            <a:off x="5963474" y="6245298"/>
            <a:ext cx="1894613" cy="514818"/>
            <a:chOff x="6330869" y="9509937"/>
            <a:chExt cx="1894613" cy="514818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6BD23F67-A45A-4261-9157-2AE2C5706D12}"/>
                </a:ext>
              </a:extLst>
            </p:cNvPr>
            <p:cNvSpPr/>
            <p:nvPr/>
          </p:nvSpPr>
          <p:spPr>
            <a:xfrm>
              <a:off x="6330869" y="9509937"/>
              <a:ext cx="1839433" cy="514818"/>
            </a:xfrm>
            <a:prstGeom prst="rect">
              <a:avLst/>
            </a:prstGeom>
            <a:solidFill>
              <a:srgbClr val="7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FCB674BB-2DDB-4E3B-9A69-27D300931FF9}"/>
                </a:ext>
              </a:extLst>
            </p:cNvPr>
            <p:cNvSpPr txBox="1"/>
            <p:nvPr/>
          </p:nvSpPr>
          <p:spPr>
            <a:xfrm>
              <a:off x="6386049" y="9595931"/>
              <a:ext cx="18394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ALTERAR</a:t>
              </a:r>
            </a:p>
          </p:txBody>
        </p:sp>
      </p:grp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A78BDC5E-B817-414C-A9C5-504B3681BB8A}"/>
              </a:ext>
            </a:extLst>
          </p:cNvPr>
          <p:cNvSpPr txBox="1"/>
          <p:nvPr/>
        </p:nvSpPr>
        <p:spPr>
          <a:xfrm>
            <a:off x="4500771" y="4680201"/>
            <a:ext cx="1123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Nome: </a:t>
            </a:r>
            <a:endParaRPr lang="pt-PT" b="0" dirty="0">
              <a:effectLst/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3EBEFA0A-B2E7-459A-95DB-BEEA2B754FAA}"/>
              </a:ext>
            </a:extLst>
          </p:cNvPr>
          <p:cNvSpPr/>
          <p:nvPr/>
        </p:nvSpPr>
        <p:spPr>
          <a:xfrm>
            <a:off x="6096290" y="4685954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chemeClr val="tx1"/>
                </a:solidFill>
                <a:latin typeface="Montserrat" panose="00000500000000000000" pitchFamily="2" charset="0"/>
              </a:rPr>
              <a:t>nome antigo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76EDD700-8428-46A6-A63D-03AC05C9FE15}"/>
              </a:ext>
            </a:extLst>
          </p:cNvPr>
          <p:cNvSpPr txBox="1"/>
          <p:nvPr/>
        </p:nvSpPr>
        <p:spPr>
          <a:xfrm>
            <a:off x="4474188" y="5125462"/>
            <a:ext cx="1714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Quantidade: </a:t>
            </a:r>
            <a:endParaRPr lang="pt-PT" b="0" dirty="0">
              <a:effectLst/>
            </a:endParaRPr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0F8D9564-B8D8-4EAF-9DC0-A860C4B9B083}"/>
              </a:ext>
            </a:extLst>
          </p:cNvPr>
          <p:cNvSpPr/>
          <p:nvPr/>
        </p:nvSpPr>
        <p:spPr>
          <a:xfrm>
            <a:off x="6105873" y="5132023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chemeClr val="tx1"/>
                </a:solidFill>
                <a:latin typeface="Montserrat" panose="00000500000000000000" pitchFamily="2" charset="0"/>
              </a:rPr>
              <a:t>quantidade antiga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99599107-76FF-43C8-AAF8-FFA6AB163D06}"/>
              </a:ext>
            </a:extLst>
          </p:cNvPr>
          <p:cNvSpPr txBox="1"/>
          <p:nvPr/>
        </p:nvSpPr>
        <p:spPr>
          <a:xfrm>
            <a:off x="4500771" y="5529364"/>
            <a:ext cx="1123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Preço: </a:t>
            </a:r>
            <a:endParaRPr lang="pt-PT" b="0" dirty="0">
              <a:effectLst/>
            </a:endParaRPr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1D515FDC-26E2-43A6-9786-3D53B2E8F9C6}"/>
              </a:ext>
            </a:extLst>
          </p:cNvPr>
          <p:cNvSpPr/>
          <p:nvPr/>
        </p:nvSpPr>
        <p:spPr>
          <a:xfrm>
            <a:off x="6102431" y="5562353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chemeClr val="tx1"/>
                </a:solidFill>
                <a:latin typeface="Montserrat" panose="00000500000000000000" pitchFamily="2" charset="0"/>
              </a:rPr>
              <a:t>preço antigo</a:t>
            </a:r>
          </a:p>
        </p:txBody>
      </p:sp>
      <p:sp>
        <p:nvSpPr>
          <p:cNvPr id="66" name="Retângulo: Cantos Arredondados 65">
            <a:extLst>
              <a:ext uri="{FF2B5EF4-FFF2-40B4-BE49-F238E27FC236}">
                <a16:creationId xmlns:a16="http://schemas.microsoft.com/office/drawing/2014/main" id="{6B51FFE1-6750-40DE-B8A4-C68EF7D88F24}"/>
              </a:ext>
            </a:extLst>
          </p:cNvPr>
          <p:cNvSpPr/>
          <p:nvPr/>
        </p:nvSpPr>
        <p:spPr>
          <a:xfrm>
            <a:off x="5419302" y="4069244"/>
            <a:ext cx="3047813" cy="499474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7" name="Retângulo: Cantos Arredondados 66">
            <a:extLst>
              <a:ext uri="{FF2B5EF4-FFF2-40B4-BE49-F238E27FC236}">
                <a16:creationId xmlns:a16="http://schemas.microsoft.com/office/drawing/2014/main" id="{FA60C831-D2DC-4DC8-B4EE-CA18171DF8F8}"/>
              </a:ext>
            </a:extLst>
          </p:cNvPr>
          <p:cNvSpPr/>
          <p:nvPr/>
        </p:nvSpPr>
        <p:spPr>
          <a:xfrm>
            <a:off x="9262806" y="3805914"/>
            <a:ext cx="588265" cy="44794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8" name="Retângulo: Cantos Arredondados 67">
            <a:extLst>
              <a:ext uri="{FF2B5EF4-FFF2-40B4-BE49-F238E27FC236}">
                <a16:creationId xmlns:a16="http://schemas.microsoft.com/office/drawing/2014/main" id="{3BC975A4-FA7B-467A-B3B4-97F456E2A87F}"/>
              </a:ext>
            </a:extLst>
          </p:cNvPr>
          <p:cNvSpPr/>
          <p:nvPr/>
        </p:nvSpPr>
        <p:spPr>
          <a:xfrm>
            <a:off x="6013895" y="4657078"/>
            <a:ext cx="2812500" cy="1410763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72D95E90-1A58-4096-93B1-4AD0B3B8F150}"/>
              </a:ext>
            </a:extLst>
          </p:cNvPr>
          <p:cNvSpPr/>
          <p:nvPr/>
        </p:nvSpPr>
        <p:spPr>
          <a:xfrm>
            <a:off x="4362852" y="4634701"/>
            <a:ext cx="1651042" cy="137328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CFF0166C-8D9C-42E7-8A00-1530FBBD3893}"/>
              </a:ext>
            </a:extLst>
          </p:cNvPr>
          <p:cNvSpPr/>
          <p:nvPr/>
        </p:nvSpPr>
        <p:spPr>
          <a:xfrm>
            <a:off x="4098536" y="4612324"/>
            <a:ext cx="5164265" cy="225947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4" name="Conexão reta unidirecional 83">
            <a:extLst>
              <a:ext uri="{FF2B5EF4-FFF2-40B4-BE49-F238E27FC236}">
                <a16:creationId xmlns:a16="http://schemas.microsoft.com/office/drawing/2014/main" id="{61BC1CBF-A2EF-46BB-9D56-A2588242CB62}"/>
              </a:ext>
            </a:extLst>
          </p:cNvPr>
          <p:cNvCxnSpPr>
            <a:cxnSpLocks/>
          </p:cNvCxnSpPr>
          <p:nvPr/>
        </p:nvCxnSpPr>
        <p:spPr>
          <a:xfrm flipH="1">
            <a:off x="9895303" y="3216907"/>
            <a:ext cx="2664250" cy="7974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xão reta unidirecional 84">
            <a:extLst>
              <a:ext uri="{FF2B5EF4-FFF2-40B4-BE49-F238E27FC236}">
                <a16:creationId xmlns:a16="http://schemas.microsoft.com/office/drawing/2014/main" id="{F5D20D5C-86B9-4CE7-A5CD-C22C69B8B464}"/>
              </a:ext>
            </a:extLst>
          </p:cNvPr>
          <p:cNvCxnSpPr>
            <a:cxnSpLocks/>
          </p:cNvCxnSpPr>
          <p:nvPr/>
        </p:nvCxnSpPr>
        <p:spPr>
          <a:xfrm flipH="1">
            <a:off x="8837457" y="5413167"/>
            <a:ext cx="3821958" cy="1914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xão reta unidirecional 85">
            <a:extLst>
              <a:ext uri="{FF2B5EF4-FFF2-40B4-BE49-F238E27FC236}">
                <a16:creationId xmlns:a16="http://schemas.microsoft.com/office/drawing/2014/main" id="{EF901584-7EDD-4EA2-AE5B-1F6C1DFC4DFD}"/>
              </a:ext>
            </a:extLst>
          </p:cNvPr>
          <p:cNvCxnSpPr>
            <a:cxnSpLocks/>
          </p:cNvCxnSpPr>
          <p:nvPr/>
        </p:nvCxnSpPr>
        <p:spPr>
          <a:xfrm flipH="1" flipV="1">
            <a:off x="9262801" y="6749385"/>
            <a:ext cx="3396614" cy="5813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xão reta unidirecional 86">
            <a:extLst>
              <a:ext uri="{FF2B5EF4-FFF2-40B4-BE49-F238E27FC236}">
                <a16:creationId xmlns:a16="http://schemas.microsoft.com/office/drawing/2014/main" id="{06342256-4603-4B9B-BD64-45FC3A0C5641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-245096" y="3712036"/>
            <a:ext cx="5664398" cy="6069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xão reta unidirecional 87">
            <a:extLst>
              <a:ext uri="{FF2B5EF4-FFF2-40B4-BE49-F238E27FC236}">
                <a16:creationId xmlns:a16="http://schemas.microsoft.com/office/drawing/2014/main" id="{A56E4760-2C42-4761-9288-7DE5E0719354}"/>
              </a:ext>
            </a:extLst>
          </p:cNvPr>
          <p:cNvCxnSpPr>
            <a:cxnSpLocks/>
          </p:cNvCxnSpPr>
          <p:nvPr/>
        </p:nvCxnSpPr>
        <p:spPr>
          <a:xfrm flipV="1">
            <a:off x="-245096" y="5788716"/>
            <a:ext cx="4579011" cy="6112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tângulo 88">
            <a:extLst>
              <a:ext uri="{FF2B5EF4-FFF2-40B4-BE49-F238E27FC236}">
                <a16:creationId xmlns:a16="http://schemas.microsoft.com/office/drawing/2014/main" id="{E49DB1C9-675A-4594-9BF5-80BBE789940A}"/>
              </a:ext>
            </a:extLst>
          </p:cNvPr>
          <p:cNvSpPr/>
          <p:nvPr/>
        </p:nvSpPr>
        <p:spPr>
          <a:xfrm>
            <a:off x="-3373487" y="3049288"/>
            <a:ext cx="3128390" cy="166576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0" name="Retângulo 89">
            <a:extLst>
              <a:ext uri="{FF2B5EF4-FFF2-40B4-BE49-F238E27FC236}">
                <a16:creationId xmlns:a16="http://schemas.microsoft.com/office/drawing/2014/main" id="{0C91AA94-5413-48CB-AA03-4DF529F9BEC7}"/>
              </a:ext>
            </a:extLst>
          </p:cNvPr>
          <p:cNvSpPr/>
          <p:nvPr/>
        </p:nvSpPr>
        <p:spPr>
          <a:xfrm>
            <a:off x="-3367678" y="5889676"/>
            <a:ext cx="3128390" cy="113776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006F531E-BD6F-48DA-8877-1A859C4E3CB8}"/>
              </a:ext>
            </a:extLst>
          </p:cNvPr>
          <p:cNvSpPr/>
          <p:nvPr/>
        </p:nvSpPr>
        <p:spPr>
          <a:xfrm>
            <a:off x="12555841" y="2947616"/>
            <a:ext cx="2351414" cy="57551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CD42AF8D-8AE4-4053-9B4F-9EBDE3073D0E}"/>
              </a:ext>
            </a:extLst>
          </p:cNvPr>
          <p:cNvSpPr/>
          <p:nvPr/>
        </p:nvSpPr>
        <p:spPr>
          <a:xfrm>
            <a:off x="12659416" y="5024508"/>
            <a:ext cx="3228736" cy="105465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1CBD0451-12D3-47EA-8776-E199EC47160F}"/>
              </a:ext>
            </a:extLst>
          </p:cNvPr>
          <p:cNvSpPr/>
          <p:nvPr/>
        </p:nvSpPr>
        <p:spPr>
          <a:xfrm>
            <a:off x="12680510" y="7027446"/>
            <a:ext cx="2713440" cy="70144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641A4419-E557-47DE-89A5-98C9B75B5717}"/>
              </a:ext>
            </a:extLst>
          </p:cNvPr>
          <p:cNvSpPr txBox="1"/>
          <p:nvPr/>
        </p:nvSpPr>
        <p:spPr>
          <a:xfrm>
            <a:off x="12798187" y="7169426"/>
            <a:ext cx="2595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b="1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align-items</a:t>
            </a:r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lang="pt-PT" sz="1800" b="0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pt-PT" dirty="0"/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4871A5CA-75B7-48C2-836A-DF2A66BFF0ED}"/>
              </a:ext>
            </a:extLst>
          </p:cNvPr>
          <p:cNvSpPr txBox="1"/>
          <p:nvPr/>
        </p:nvSpPr>
        <p:spPr>
          <a:xfrm>
            <a:off x="12303984" y="5062717"/>
            <a:ext cx="35841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left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black</a:t>
            </a:r>
            <a:endParaRPr lang="pt-PT" dirty="0"/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2A67504A-098B-4777-89AF-31556686277F}"/>
              </a:ext>
            </a:extLst>
          </p:cNvPr>
          <p:cNvSpPr txBox="1"/>
          <p:nvPr/>
        </p:nvSpPr>
        <p:spPr>
          <a:xfrm>
            <a:off x="12767940" y="3043459"/>
            <a:ext cx="23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#660000</a:t>
            </a:r>
            <a:endParaRPr lang="pt-PT" dirty="0"/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1D8A729A-A9D6-4547-A1E0-20F4822F2397}"/>
              </a:ext>
            </a:extLst>
          </p:cNvPr>
          <p:cNvSpPr txBox="1"/>
          <p:nvPr/>
        </p:nvSpPr>
        <p:spPr>
          <a:xfrm>
            <a:off x="-3782079" y="5948464"/>
            <a:ext cx="3521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left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#660000</a:t>
            </a:r>
            <a:endParaRPr lang="pt-PT" dirty="0"/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E13ABCFB-F686-41B7-89A0-28260BE354A1}"/>
              </a:ext>
            </a:extLst>
          </p:cNvPr>
          <p:cNvSpPr txBox="1"/>
          <p:nvPr/>
        </p:nvSpPr>
        <p:spPr>
          <a:xfrm>
            <a:off x="-3738727" y="3179750"/>
            <a:ext cx="36361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#660000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align-items: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text-decoration: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bold</a:t>
            </a:r>
            <a:endParaRPr lang="pt-PT" dirty="0"/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E248902D-26AA-4E9E-9914-4B9A498626DD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7341254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781919"/>
            <a:ext cx="12192000" cy="2276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13447" y="8306000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3962109" y="4016433"/>
            <a:ext cx="0" cy="3786323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1C12F8-E2AE-4F2E-8CB9-F70017BDF6CD}"/>
              </a:ext>
            </a:extLst>
          </p:cNvPr>
          <p:cNvSpPr txBox="1"/>
          <p:nvPr/>
        </p:nvSpPr>
        <p:spPr>
          <a:xfrm>
            <a:off x="833719" y="3954923"/>
            <a:ext cx="31283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ESTATÍSTICAS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INGREDIENTES</a:t>
            </a:r>
            <a:endParaRPr lang="pt-PT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PIZZAS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38E51DC1-94E1-4294-9153-EDCA8797CCF6}"/>
              </a:ext>
            </a:extLst>
          </p:cNvPr>
          <p:cNvSpPr txBox="1"/>
          <p:nvPr/>
        </p:nvSpPr>
        <p:spPr>
          <a:xfrm>
            <a:off x="-13447" y="1562621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ÁREA DO</a:t>
            </a:r>
            <a:b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ADMINISTRADOR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cxnSp>
        <p:nvCxnSpPr>
          <p:cNvPr id="37" name="Conexão reta 36">
            <a:extLst>
              <a:ext uri="{FF2B5EF4-FFF2-40B4-BE49-F238E27FC236}">
                <a16:creationId xmlns:a16="http://schemas.microsoft.com/office/drawing/2014/main" id="{73B2A868-C917-42F5-8AB2-E14EADD7B1D2}"/>
              </a:ext>
            </a:extLst>
          </p:cNvPr>
          <p:cNvCxnSpPr>
            <a:cxnSpLocks/>
          </p:cNvCxnSpPr>
          <p:nvPr/>
        </p:nvCxnSpPr>
        <p:spPr>
          <a:xfrm>
            <a:off x="4272976" y="5129584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1AED295-C889-489F-8A6E-5D9D4D01CBB2}"/>
              </a:ext>
            </a:extLst>
          </p:cNvPr>
          <p:cNvSpPr txBox="1"/>
          <p:nvPr/>
        </p:nvSpPr>
        <p:spPr>
          <a:xfrm>
            <a:off x="5780333" y="5203076"/>
            <a:ext cx="133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R1</a:t>
            </a:r>
            <a:endParaRPr lang="pt-PT" sz="1400" b="0" dirty="0">
              <a:effectLst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925595F-2FF8-42A3-8166-E219FA3D71FF}"/>
              </a:ext>
            </a:extLst>
          </p:cNvPr>
          <p:cNvSpPr txBox="1"/>
          <p:nvPr/>
        </p:nvSpPr>
        <p:spPr>
          <a:xfrm>
            <a:off x="7341033" y="5201769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1€</a:t>
            </a:r>
            <a:endParaRPr lang="pt-PT" sz="1400" b="0" dirty="0">
              <a:effectLst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612FD31-C08B-4C61-9D87-C58BA27FA9B2}"/>
              </a:ext>
            </a:extLst>
          </p:cNvPr>
          <p:cNvSpPr txBox="1"/>
          <p:nvPr/>
        </p:nvSpPr>
        <p:spPr>
          <a:xfrm>
            <a:off x="10738907" y="5214857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Eliminar</a:t>
            </a:r>
            <a:endParaRPr lang="pt-PT" sz="1400" b="0" dirty="0">
              <a:effectLst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8A71267-1551-480C-B38E-1F69B3624ED1}"/>
              </a:ext>
            </a:extLst>
          </p:cNvPr>
          <p:cNvSpPr txBox="1"/>
          <p:nvPr/>
        </p:nvSpPr>
        <p:spPr>
          <a:xfrm>
            <a:off x="4329489" y="5201770"/>
            <a:ext cx="94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Ananás</a:t>
            </a:r>
            <a:endParaRPr lang="pt-PT" sz="1400" b="0" dirty="0">
              <a:effectLst/>
            </a:endParaRPr>
          </a:p>
        </p:txBody>
      </p:sp>
      <p:cxnSp>
        <p:nvCxnSpPr>
          <p:cNvPr id="48" name="Conexão reta 47">
            <a:extLst>
              <a:ext uri="{FF2B5EF4-FFF2-40B4-BE49-F238E27FC236}">
                <a16:creationId xmlns:a16="http://schemas.microsoft.com/office/drawing/2014/main" id="{9682C3A1-FA2A-4F83-9A02-C90AED1ECDE2}"/>
              </a:ext>
            </a:extLst>
          </p:cNvPr>
          <p:cNvCxnSpPr>
            <a:cxnSpLocks/>
          </p:cNvCxnSpPr>
          <p:nvPr/>
        </p:nvCxnSpPr>
        <p:spPr>
          <a:xfrm>
            <a:off x="4286423" y="5570589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xão reta 52">
            <a:extLst>
              <a:ext uri="{FF2B5EF4-FFF2-40B4-BE49-F238E27FC236}">
                <a16:creationId xmlns:a16="http://schemas.microsoft.com/office/drawing/2014/main" id="{DA52C513-9F2C-4FA2-B923-A4B549EC8D60}"/>
              </a:ext>
            </a:extLst>
          </p:cNvPr>
          <p:cNvCxnSpPr>
            <a:cxnSpLocks/>
          </p:cNvCxnSpPr>
          <p:nvPr/>
        </p:nvCxnSpPr>
        <p:spPr>
          <a:xfrm>
            <a:off x="4329490" y="6079161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83915E9E-29BC-4E6C-8B5E-D0EAE58B8458}"/>
              </a:ext>
            </a:extLst>
          </p:cNvPr>
          <p:cNvSpPr txBox="1"/>
          <p:nvPr/>
        </p:nvSpPr>
        <p:spPr>
          <a:xfrm>
            <a:off x="4199703" y="4715052"/>
            <a:ext cx="78146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          REF         PREÇO        QUANTIDADE          AÇÕES</a:t>
            </a:r>
            <a:endParaRPr lang="pt-PT" sz="1600" b="0" dirty="0">
              <a:effectLst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81EC26A2-BF09-4975-BF22-C46DFC785207}"/>
              </a:ext>
            </a:extLst>
          </p:cNvPr>
          <p:cNvSpPr txBox="1"/>
          <p:nvPr/>
        </p:nvSpPr>
        <p:spPr>
          <a:xfrm>
            <a:off x="8826396" y="5205563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50</a:t>
            </a:r>
            <a:endParaRPr lang="pt-PT" sz="1400" b="0" dirty="0">
              <a:effectLst/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B4BD1557-04E2-4E52-9FDE-E079CB550DC5}"/>
              </a:ext>
            </a:extLst>
          </p:cNvPr>
          <p:cNvSpPr txBox="1"/>
          <p:nvPr/>
        </p:nvSpPr>
        <p:spPr>
          <a:xfrm>
            <a:off x="9928041" y="5205563"/>
            <a:ext cx="928799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Alterar</a:t>
            </a:r>
            <a:endParaRPr lang="pt-PT" sz="1400" b="0" dirty="0">
              <a:effectLst/>
            </a:endParaRP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ABFDFC38-3F39-4213-AF7D-C771BD7C5D5E}"/>
              </a:ext>
            </a:extLst>
          </p:cNvPr>
          <p:cNvSpPr txBox="1"/>
          <p:nvPr/>
        </p:nvSpPr>
        <p:spPr>
          <a:xfrm>
            <a:off x="5780333" y="5688423"/>
            <a:ext cx="133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R2</a:t>
            </a:r>
            <a:endParaRPr lang="pt-PT" sz="1400" b="0" dirty="0">
              <a:effectLst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966AC7F3-16A7-4D27-BA69-6FC01ADF88F2}"/>
              </a:ext>
            </a:extLst>
          </p:cNvPr>
          <p:cNvSpPr txBox="1"/>
          <p:nvPr/>
        </p:nvSpPr>
        <p:spPr>
          <a:xfrm>
            <a:off x="7341033" y="5687116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2</a:t>
            </a: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€</a:t>
            </a:r>
            <a:endParaRPr lang="pt-PT" sz="1400" b="0" dirty="0">
              <a:effectLst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A6E6964-E431-4097-B08D-8351E5F3B294}"/>
              </a:ext>
            </a:extLst>
          </p:cNvPr>
          <p:cNvSpPr txBox="1"/>
          <p:nvPr/>
        </p:nvSpPr>
        <p:spPr>
          <a:xfrm>
            <a:off x="10738907" y="5700204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Eliminar</a:t>
            </a:r>
            <a:endParaRPr lang="pt-PT" sz="1400" b="0" dirty="0">
              <a:effectLst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35616E2D-717F-4316-8BC4-6E321DBBB5A2}"/>
              </a:ext>
            </a:extLst>
          </p:cNvPr>
          <p:cNvSpPr txBox="1"/>
          <p:nvPr/>
        </p:nvSpPr>
        <p:spPr>
          <a:xfrm>
            <a:off x="4329489" y="5687117"/>
            <a:ext cx="94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Fiambre</a:t>
            </a:r>
            <a:endParaRPr lang="pt-PT" sz="1400" b="0" dirty="0">
              <a:effectLst/>
            </a:endParaRP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6150DAED-FE70-4330-BD8B-90EA5F63AA16}"/>
              </a:ext>
            </a:extLst>
          </p:cNvPr>
          <p:cNvSpPr txBox="1"/>
          <p:nvPr/>
        </p:nvSpPr>
        <p:spPr>
          <a:xfrm>
            <a:off x="8826396" y="5690910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40</a:t>
            </a:r>
            <a:endParaRPr lang="pt-PT" sz="1400" b="0" dirty="0">
              <a:effectLst/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0FB1BEF-267B-4F01-A680-ED6C9846A27E}"/>
              </a:ext>
            </a:extLst>
          </p:cNvPr>
          <p:cNvSpPr txBox="1"/>
          <p:nvPr/>
        </p:nvSpPr>
        <p:spPr>
          <a:xfrm>
            <a:off x="9928041" y="5690910"/>
            <a:ext cx="928799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Alterar</a:t>
            </a:r>
            <a:endParaRPr lang="pt-PT" sz="1400" b="0" dirty="0">
              <a:effectLst/>
            </a:endParaRP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B2D54A89-5510-4C6F-98FB-1A3AE648D713}"/>
              </a:ext>
            </a:extLst>
          </p:cNvPr>
          <p:cNvSpPr/>
          <p:nvPr/>
        </p:nvSpPr>
        <p:spPr>
          <a:xfrm>
            <a:off x="3720526" y="3771156"/>
            <a:ext cx="6052082" cy="3007867"/>
          </a:xfrm>
          <a:prstGeom prst="rect">
            <a:avLst/>
          </a:prstGeom>
          <a:solidFill>
            <a:schemeClr val="bg1"/>
          </a:solidFill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F4680C0-CAAD-4159-AD21-2487C68EF569}"/>
              </a:ext>
            </a:extLst>
          </p:cNvPr>
          <p:cNvSpPr txBox="1"/>
          <p:nvPr/>
        </p:nvSpPr>
        <p:spPr>
          <a:xfrm>
            <a:off x="3720526" y="4140266"/>
            <a:ext cx="605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b="1" dirty="0">
                <a:solidFill>
                  <a:srgbClr val="990000"/>
                </a:solidFill>
                <a:latin typeface="Montserrat" panose="00000500000000000000" pitchFamily="2" charset="0"/>
              </a:rPr>
              <a:t>ADICIONAR NOVO INGREDIENTE</a:t>
            </a:r>
            <a:endParaRPr lang="pt-PT" b="0" dirty="0">
              <a:effectLst/>
            </a:endParaRPr>
          </a:p>
        </p:txBody>
      </p:sp>
      <p:sp>
        <p:nvSpPr>
          <p:cNvPr id="47" name="Sinal de Multiplicação 46">
            <a:extLst>
              <a:ext uri="{FF2B5EF4-FFF2-40B4-BE49-F238E27FC236}">
                <a16:creationId xmlns:a16="http://schemas.microsoft.com/office/drawing/2014/main" id="{DBE4DF29-05B6-4F08-A20A-ADBE1F2D5A5F}"/>
              </a:ext>
            </a:extLst>
          </p:cNvPr>
          <p:cNvSpPr/>
          <p:nvPr/>
        </p:nvSpPr>
        <p:spPr>
          <a:xfrm>
            <a:off x="9410722" y="3930349"/>
            <a:ext cx="255494" cy="216831"/>
          </a:xfrm>
          <a:prstGeom prst="mathMultiply">
            <a:avLst/>
          </a:prstGeom>
          <a:solidFill>
            <a:srgbClr val="640000"/>
          </a:solidFill>
          <a:ln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340EBE23-75F5-4F9D-B2D3-0E5B64E5F06A}"/>
              </a:ext>
            </a:extLst>
          </p:cNvPr>
          <p:cNvGrpSpPr/>
          <p:nvPr/>
        </p:nvGrpSpPr>
        <p:grpSpPr>
          <a:xfrm>
            <a:off x="5986714" y="6093528"/>
            <a:ext cx="1894613" cy="514818"/>
            <a:chOff x="6330869" y="9509937"/>
            <a:chExt cx="1894613" cy="514818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6BD23F67-A45A-4261-9157-2AE2C5706D12}"/>
                </a:ext>
              </a:extLst>
            </p:cNvPr>
            <p:cNvSpPr/>
            <p:nvPr/>
          </p:nvSpPr>
          <p:spPr>
            <a:xfrm>
              <a:off x="6330869" y="9509937"/>
              <a:ext cx="1839433" cy="514818"/>
            </a:xfrm>
            <a:prstGeom prst="rect">
              <a:avLst/>
            </a:prstGeom>
            <a:solidFill>
              <a:srgbClr val="7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FCB674BB-2DDB-4E3B-9A69-27D300931FF9}"/>
                </a:ext>
              </a:extLst>
            </p:cNvPr>
            <p:cNvSpPr txBox="1"/>
            <p:nvPr/>
          </p:nvSpPr>
          <p:spPr>
            <a:xfrm>
              <a:off x="6386049" y="9595931"/>
              <a:ext cx="18394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ADICIONAR</a:t>
              </a:r>
            </a:p>
          </p:txBody>
        </p:sp>
      </p:grp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A78BDC5E-B817-414C-A9C5-504B3681BB8A}"/>
              </a:ext>
            </a:extLst>
          </p:cNvPr>
          <p:cNvSpPr txBox="1"/>
          <p:nvPr/>
        </p:nvSpPr>
        <p:spPr>
          <a:xfrm>
            <a:off x="4500771" y="4680201"/>
            <a:ext cx="1123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Nome: </a:t>
            </a:r>
            <a:endParaRPr lang="pt-PT" b="0" dirty="0">
              <a:effectLst/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3EBEFA0A-B2E7-459A-95DB-BEEA2B754FAA}"/>
              </a:ext>
            </a:extLst>
          </p:cNvPr>
          <p:cNvSpPr/>
          <p:nvPr/>
        </p:nvSpPr>
        <p:spPr>
          <a:xfrm>
            <a:off x="6096290" y="4685954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76EDD700-8428-46A6-A63D-03AC05C9FE15}"/>
              </a:ext>
            </a:extLst>
          </p:cNvPr>
          <p:cNvSpPr txBox="1"/>
          <p:nvPr/>
        </p:nvSpPr>
        <p:spPr>
          <a:xfrm>
            <a:off x="4474188" y="5125462"/>
            <a:ext cx="1714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Quantidade: </a:t>
            </a:r>
            <a:endParaRPr lang="pt-PT" b="0" dirty="0">
              <a:effectLst/>
            </a:endParaRPr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0F8D9564-B8D8-4EAF-9DC0-A860C4B9B083}"/>
              </a:ext>
            </a:extLst>
          </p:cNvPr>
          <p:cNvSpPr/>
          <p:nvPr/>
        </p:nvSpPr>
        <p:spPr>
          <a:xfrm>
            <a:off x="6105873" y="5132023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99599107-76FF-43C8-AAF8-FFA6AB163D06}"/>
              </a:ext>
            </a:extLst>
          </p:cNvPr>
          <p:cNvSpPr txBox="1"/>
          <p:nvPr/>
        </p:nvSpPr>
        <p:spPr>
          <a:xfrm>
            <a:off x="4500771" y="5529364"/>
            <a:ext cx="1123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Preço: </a:t>
            </a:r>
            <a:endParaRPr lang="pt-PT" b="0" dirty="0">
              <a:effectLst/>
            </a:endParaRPr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1D515FDC-26E2-43A6-9786-3D53B2E8F9C6}"/>
              </a:ext>
            </a:extLst>
          </p:cNvPr>
          <p:cNvSpPr/>
          <p:nvPr/>
        </p:nvSpPr>
        <p:spPr>
          <a:xfrm>
            <a:off x="6102431" y="5562353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474034DA-0CAF-481D-9DEA-FBB3677FA6C9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4744874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781919"/>
            <a:ext cx="12192000" cy="2276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13447" y="8306000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3962109" y="4016433"/>
            <a:ext cx="0" cy="3786323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1C12F8-E2AE-4F2E-8CB9-F70017BDF6CD}"/>
              </a:ext>
            </a:extLst>
          </p:cNvPr>
          <p:cNvSpPr txBox="1"/>
          <p:nvPr/>
        </p:nvSpPr>
        <p:spPr>
          <a:xfrm>
            <a:off x="833719" y="3954923"/>
            <a:ext cx="31283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ESTATÍSTICAS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INGREDIENTES</a:t>
            </a:r>
            <a:endParaRPr lang="pt-PT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PIZZAS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38E51DC1-94E1-4294-9153-EDCA8797CCF6}"/>
              </a:ext>
            </a:extLst>
          </p:cNvPr>
          <p:cNvSpPr txBox="1"/>
          <p:nvPr/>
        </p:nvSpPr>
        <p:spPr>
          <a:xfrm>
            <a:off x="-13447" y="1562621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ÁREA DO</a:t>
            </a:r>
            <a:b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ADMINISTRADOR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cxnSp>
        <p:nvCxnSpPr>
          <p:cNvPr id="37" name="Conexão reta 36">
            <a:extLst>
              <a:ext uri="{FF2B5EF4-FFF2-40B4-BE49-F238E27FC236}">
                <a16:creationId xmlns:a16="http://schemas.microsoft.com/office/drawing/2014/main" id="{73B2A868-C917-42F5-8AB2-E14EADD7B1D2}"/>
              </a:ext>
            </a:extLst>
          </p:cNvPr>
          <p:cNvCxnSpPr>
            <a:cxnSpLocks/>
          </p:cNvCxnSpPr>
          <p:nvPr/>
        </p:nvCxnSpPr>
        <p:spPr>
          <a:xfrm>
            <a:off x="4272976" y="5129584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1AED295-C889-489F-8A6E-5D9D4D01CBB2}"/>
              </a:ext>
            </a:extLst>
          </p:cNvPr>
          <p:cNvSpPr txBox="1"/>
          <p:nvPr/>
        </p:nvSpPr>
        <p:spPr>
          <a:xfrm>
            <a:off x="5780333" y="5203076"/>
            <a:ext cx="133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R1</a:t>
            </a:r>
            <a:endParaRPr lang="pt-PT" sz="1400" b="0" dirty="0">
              <a:effectLst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925595F-2FF8-42A3-8166-E219FA3D71FF}"/>
              </a:ext>
            </a:extLst>
          </p:cNvPr>
          <p:cNvSpPr txBox="1"/>
          <p:nvPr/>
        </p:nvSpPr>
        <p:spPr>
          <a:xfrm>
            <a:off x="7341033" y="5201769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1€</a:t>
            </a:r>
            <a:endParaRPr lang="pt-PT" sz="1400" b="0" dirty="0">
              <a:effectLst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612FD31-C08B-4C61-9D87-C58BA27FA9B2}"/>
              </a:ext>
            </a:extLst>
          </p:cNvPr>
          <p:cNvSpPr txBox="1"/>
          <p:nvPr/>
        </p:nvSpPr>
        <p:spPr>
          <a:xfrm>
            <a:off x="10738907" y="5214857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Eliminar</a:t>
            </a:r>
            <a:endParaRPr lang="pt-PT" sz="1400" b="0" dirty="0">
              <a:effectLst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8A71267-1551-480C-B38E-1F69B3624ED1}"/>
              </a:ext>
            </a:extLst>
          </p:cNvPr>
          <p:cNvSpPr txBox="1"/>
          <p:nvPr/>
        </p:nvSpPr>
        <p:spPr>
          <a:xfrm>
            <a:off x="4329489" y="5201770"/>
            <a:ext cx="94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Ananás</a:t>
            </a:r>
            <a:endParaRPr lang="pt-PT" sz="1400" b="0" dirty="0">
              <a:effectLst/>
            </a:endParaRPr>
          </a:p>
        </p:txBody>
      </p:sp>
      <p:cxnSp>
        <p:nvCxnSpPr>
          <p:cNvPr id="48" name="Conexão reta 47">
            <a:extLst>
              <a:ext uri="{FF2B5EF4-FFF2-40B4-BE49-F238E27FC236}">
                <a16:creationId xmlns:a16="http://schemas.microsoft.com/office/drawing/2014/main" id="{9682C3A1-FA2A-4F83-9A02-C90AED1ECDE2}"/>
              </a:ext>
            </a:extLst>
          </p:cNvPr>
          <p:cNvCxnSpPr>
            <a:cxnSpLocks/>
          </p:cNvCxnSpPr>
          <p:nvPr/>
        </p:nvCxnSpPr>
        <p:spPr>
          <a:xfrm>
            <a:off x="4286423" y="5570589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xão reta 52">
            <a:extLst>
              <a:ext uri="{FF2B5EF4-FFF2-40B4-BE49-F238E27FC236}">
                <a16:creationId xmlns:a16="http://schemas.microsoft.com/office/drawing/2014/main" id="{DA52C513-9F2C-4FA2-B923-A4B549EC8D60}"/>
              </a:ext>
            </a:extLst>
          </p:cNvPr>
          <p:cNvCxnSpPr>
            <a:cxnSpLocks/>
          </p:cNvCxnSpPr>
          <p:nvPr/>
        </p:nvCxnSpPr>
        <p:spPr>
          <a:xfrm>
            <a:off x="4329490" y="6079161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83915E9E-29BC-4E6C-8B5E-D0EAE58B8458}"/>
              </a:ext>
            </a:extLst>
          </p:cNvPr>
          <p:cNvSpPr txBox="1"/>
          <p:nvPr/>
        </p:nvSpPr>
        <p:spPr>
          <a:xfrm>
            <a:off x="4199703" y="4715052"/>
            <a:ext cx="78146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          REF         PREÇO        QUANTIDADE          AÇÕES</a:t>
            </a:r>
            <a:endParaRPr lang="pt-PT" sz="1600" b="0" dirty="0">
              <a:effectLst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81EC26A2-BF09-4975-BF22-C46DFC785207}"/>
              </a:ext>
            </a:extLst>
          </p:cNvPr>
          <p:cNvSpPr txBox="1"/>
          <p:nvPr/>
        </p:nvSpPr>
        <p:spPr>
          <a:xfrm>
            <a:off x="8826396" y="5205563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50</a:t>
            </a:r>
            <a:endParaRPr lang="pt-PT" sz="1400" b="0" dirty="0">
              <a:effectLst/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B4BD1557-04E2-4E52-9FDE-E079CB550DC5}"/>
              </a:ext>
            </a:extLst>
          </p:cNvPr>
          <p:cNvSpPr txBox="1"/>
          <p:nvPr/>
        </p:nvSpPr>
        <p:spPr>
          <a:xfrm>
            <a:off x="9928041" y="5205563"/>
            <a:ext cx="928799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Alterar</a:t>
            </a:r>
            <a:endParaRPr lang="pt-PT" sz="1400" b="0" dirty="0">
              <a:effectLst/>
            </a:endParaRP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ABFDFC38-3F39-4213-AF7D-C771BD7C5D5E}"/>
              </a:ext>
            </a:extLst>
          </p:cNvPr>
          <p:cNvSpPr txBox="1"/>
          <p:nvPr/>
        </p:nvSpPr>
        <p:spPr>
          <a:xfrm>
            <a:off x="5780333" y="5688423"/>
            <a:ext cx="133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R2</a:t>
            </a:r>
            <a:endParaRPr lang="pt-PT" sz="1400" b="0" dirty="0">
              <a:effectLst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966AC7F3-16A7-4D27-BA69-6FC01ADF88F2}"/>
              </a:ext>
            </a:extLst>
          </p:cNvPr>
          <p:cNvSpPr txBox="1"/>
          <p:nvPr/>
        </p:nvSpPr>
        <p:spPr>
          <a:xfrm>
            <a:off x="7341033" y="5687116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2</a:t>
            </a: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€</a:t>
            </a:r>
            <a:endParaRPr lang="pt-PT" sz="1400" b="0" dirty="0">
              <a:effectLst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A6E6964-E431-4097-B08D-8351E5F3B294}"/>
              </a:ext>
            </a:extLst>
          </p:cNvPr>
          <p:cNvSpPr txBox="1"/>
          <p:nvPr/>
        </p:nvSpPr>
        <p:spPr>
          <a:xfrm>
            <a:off x="10738907" y="5700204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Eliminar</a:t>
            </a:r>
            <a:endParaRPr lang="pt-PT" sz="1400" b="0" dirty="0">
              <a:effectLst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35616E2D-717F-4316-8BC4-6E321DBBB5A2}"/>
              </a:ext>
            </a:extLst>
          </p:cNvPr>
          <p:cNvSpPr txBox="1"/>
          <p:nvPr/>
        </p:nvSpPr>
        <p:spPr>
          <a:xfrm>
            <a:off x="4329489" y="5687117"/>
            <a:ext cx="94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Fiambre</a:t>
            </a:r>
            <a:endParaRPr lang="pt-PT" sz="1400" b="0" dirty="0">
              <a:effectLst/>
            </a:endParaRP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6150DAED-FE70-4330-BD8B-90EA5F63AA16}"/>
              </a:ext>
            </a:extLst>
          </p:cNvPr>
          <p:cNvSpPr txBox="1"/>
          <p:nvPr/>
        </p:nvSpPr>
        <p:spPr>
          <a:xfrm>
            <a:off x="8826396" y="5690910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40</a:t>
            </a:r>
            <a:endParaRPr lang="pt-PT" sz="1400" b="0" dirty="0">
              <a:effectLst/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0FB1BEF-267B-4F01-A680-ED6C9846A27E}"/>
              </a:ext>
            </a:extLst>
          </p:cNvPr>
          <p:cNvSpPr txBox="1"/>
          <p:nvPr/>
        </p:nvSpPr>
        <p:spPr>
          <a:xfrm>
            <a:off x="9928041" y="5690910"/>
            <a:ext cx="928799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Alterar</a:t>
            </a:r>
            <a:endParaRPr lang="pt-PT" sz="1400" b="0" dirty="0">
              <a:effectLst/>
            </a:endParaRP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B2D54A89-5510-4C6F-98FB-1A3AE648D713}"/>
              </a:ext>
            </a:extLst>
          </p:cNvPr>
          <p:cNvSpPr/>
          <p:nvPr/>
        </p:nvSpPr>
        <p:spPr>
          <a:xfrm>
            <a:off x="3720526" y="3771157"/>
            <a:ext cx="6052082" cy="3078534"/>
          </a:xfrm>
          <a:prstGeom prst="rect">
            <a:avLst/>
          </a:prstGeom>
          <a:solidFill>
            <a:schemeClr val="bg1"/>
          </a:solidFill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F4680C0-CAAD-4159-AD21-2487C68EF569}"/>
              </a:ext>
            </a:extLst>
          </p:cNvPr>
          <p:cNvSpPr txBox="1"/>
          <p:nvPr/>
        </p:nvSpPr>
        <p:spPr>
          <a:xfrm>
            <a:off x="3720526" y="4140266"/>
            <a:ext cx="605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b="1" dirty="0">
                <a:solidFill>
                  <a:srgbClr val="990000"/>
                </a:solidFill>
                <a:latin typeface="Montserrat" panose="00000500000000000000" pitchFamily="2" charset="0"/>
              </a:rPr>
              <a:t>ADICIONAR NOVO INGREDIENTE</a:t>
            </a:r>
            <a:endParaRPr lang="pt-PT" b="0" dirty="0">
              <a:effectLst/>
            </a:endParaRPr>
          </a:p>
        </p:txBody>
      </p:sp>
      <p:sp>
        <p:nvSpPr>
          <p:cNvPr id="47" name="Sinal de Multiplicação 46">
            <a:extLst>
              <a:ext uri="{FF2B5EF4-FFF2-40B4-BE49-F238E27FC236}">
                <a16:creationId xmlns:a16="http://schemas.microsoft.com/office/drawing/2014/main" id="{DBE4DF29-05B6-4F08-A20A-ADBE1F2D5A5F}"/>
              </a:ext>
            </a:extLst>
          </p:cNvPr>
          <p:cNvSpPr/>
          <p:nvPr/>
        </p:nvSpPr>
        <p:spPr>
          <a:xfrm>
            <a:off x="9410722" y="3930349"/>
            <a:ext cx="255494" cy="216831"/>
          </a:xfrm>
          <a:prstGeom prst="mathMultiply">
            <a:avLst/>
          </a:prstGeom>
          <a:solidFill>
            <a:srgbClr val="640000"/>
          </a:solidFill>
          <a:ln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340EBE23-75F5-4F9D-B2D3-0E5B64E5F06A}"/>
              </a:ext>
            </a:extLst>
          </p:cNvPr>
          <p:cNvGrpSpPr/>
          <p:nvPr/>
        </p:nvGrpSpPr>
        <p:grpSpPr>
          <a:xfrm>
            <a:off x="5986714" y="6093528"/>
            <a:ext cx="1894613" cy="514818"/>
            <a:chOff x="6330869" y="9509937"/>
            <a:chExt cx="1894613" cy="514818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6BD23F67-A45A-4261-9157-2AE2C5706D12}"/>
                </a:ext>
              </a:extLst>
            </p:cNvPr>
            <p:cNvSpPr/>
            <p:nvPr/>
          </p:nvSpPr>
          <p:spPr>
            <a:xfrm>
              <a:off x="6330869" y="9509937"/>
              <a:ext cx="1839433" cy="514818"/>
            </a:xfrm>
            <a:prstGeom prst="rect">
              <a:avLst/>
            </a:prstGeom>
            <a:solidFill>
              <a:srgbClr val="7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FCB674BB-2DDB-4E3B-9A69-27D300931FF9}"/>
                </a:ext>
              </a:extLst>
            </p:cNvPr>
            <p:cNvSpPr txBox="1"/>
            <p:nvPr/>
          </p:nvSpPr>
          <p:spPr>
            <a:xfrm>
              <a:off x="6386049" y="9595931"/>
              <a:ext cx="18394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ADICIONAR</a:t>
              </a:r>
            </a:p>
          </p:txBody>
        </p:sp>
      </p:grp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A78BDC5E-B817-414C-A9C5-504B3681BB8A}"/>
              </a:ext>
            </a:extLst>
          </p:cNvPr>
          <p:cNvSpPr txBox="1"/>
          <p:nvPr/>
        </p:nvSpPr>
        <p:spPr>
          <a:xfrm>
            <a:off x="4500771" y="4680201"/>
            <a:ext cx="1123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Nome: </a:t>
            </a:r>
            <a:endParaRPr lang="pt-PT" b="0" dirty="0">
              <a:effectLst/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3EBEFA0A-B2E7-459A-95DB-BEEA2B754FAA}"/>
              </a:ext>
            </a:extLst>
          </p:cNvPr>
          <p:cNvSpPr/>
          <p:nvPr/>
        </p:nvSpPr>
        <p:spPr>
          <a:xfrm>
            <a:off x="6096290" y="4685954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76EDD700-8428-46A6-A63D-03AC05C9FE15}"/>
              </a:ext>
            </a:extLst>
          </p:cNvPr>
          <p:cNvSpPr txBox="1"/>
          <p:nvPr/>
        </p:nvSpPr>
        <p:spPr>
          <a:xfrm>
            <a:off x="4474188" y="5125462"/>
            <a:ext cx="1714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Quantidade: </a:t>
            </a:r>
            <a:endParaRPr lang="pt-PT" b="0" dirty="0">
              <a:effectLst/>
            </a:endParaRPr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0F8D9564-B8D8-4EAF-9DC0-A860C4B9B083}"/>
              </a:ext>
            </a:extLst>
          </p:cNvPr>
          <p:cNvSpPr/>
          <p:nvPr/>
        </p:nvSpPr>
        <p:spPr>
          <a:xfrm>
            <a:off x="6105873" y="5132023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99599107-76FF-43C8-AAF8-FFA6AB163D06}"/>
              </a:ext>
            </a:extLst>
          </p:cNvPr>
          <p:cNvSpPr txBox="1"/>
          <p:nvPr/>
        </p:nvSpPr>
        <p:spPr>
          <a:xfrm>
            <a:off x="4500771" y="5529364"/>
            <a:ext cx="1123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Preço: </a:t>
            </a:r>
            <a:endParaRPr lang="pt-PT" b="0" dirty="0">
              <a:effectLst/>
            </a:endParaRPr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1D515FDC-26E2-43A6-9786-3D53B2E8F9C6}"/>
              </a:ext>
            </a:extLst>
          </p:cNvPr>
          <p:cNvSpPr/>
          <p:nvPr/>
        </p:nvSpPr>
        <p:spPr>
          <a:xfrm>
            <a:off x="6102431" y="5562353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66" name="Conexão reta unidirecional 65">
            <a:extLst>
              <a:ext uri="{FF2B5EF4-FFF2-40B4-BE49-F238E27FC236}">
                <a16:creationId xmlns:a16="http://schemas.microsoft.com/office/drawing/2014/main" id="{B76446E2-20EF-4D4B-B7CF-58F1A0AFE62A}"/>
              </a:ext>
            </a:extLst>
          </p:cNvPr>
          <p:cNvCxnSpPr>
            <a:cxnSpLocks/>
          </p:cNvCxnSpPr>
          <p:nvPr/>
        </p:nvCxnSpPr>
        <p:spPr>
          <a:xfrm flipH="1">
            <a:off x="10873322" y="3752656"/>
            <a:ext cx="1786090" cy="6512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tângulo 66">
            <a:extLst>
              <a:ext uri="{FF2B5EF4-FFF2-40B4-BE49-F238E27FC236}">
                <a16:creationId xmlns:a16="http://schemas.microsoft.com/office/drawing/2014/main" id="{6E3A9468-C64C-4CBE-BBF7-2125214623D1}"/>
              </a:ext>
            </a:extLst>
          </p:cNvPr>
          <p:cNvSpPr/>
          <p:nvPr/>
        </p:nvSpPr>
        <p:spPr>
          <a:xfrm>
            <a:off x="12659411" y="3422005"/>
            <a:ext cx="3378293" cy="72517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2238D5D5-D574-4288-9BB2-3F1F6EAA56D6}"/>
              </a:ext>
            </a:extLst>
          </p:cNvPr>
          <p:cNvSpPr txBox="1"/>
          <p:nvPr/>
        </p:nvSpPr>
        <p:spPr>
          <a:xfrm>
            <a:off x="12565283" y="3447990"/>
            <a:ext cx="3472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Formatação igual ao slide anterior</a:t>
            </a:r>
            <a:endParaRPr lang="pt-PT" dirty="0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8F3A8266-8B1C-463A-8DEF-19C8E7A9E4C0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325610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0FA3135-27CF-4D26-916C-BCCD88152713}"/>
              </a:ext>
            </a:extLst>
          </p:cNvPr>
          <p:cNvSpPr/>
          <p:nvPr/>
        </p:nvSpPr>
        <p:spPr>
          <a:xfrm>
            <a:off x="0" y="262759"/>
            <a:ext cx="12192000" cy="1166648"/>
          </a:xfrm>
          <a:prstGeom prst="rect">
            <a:avLst/>
          </a:prstGeom>
          <a:solidFill>
            <a:srgbClr val="640000"/>
          </a:solidFill>
          <a:ln>
            <a:solidFill>
              <a:srgbClr val="6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78E7494-797E-47B7-97DE-48B5299E4FE8}"/>
              </a:ext>
            </a:extLst>
          </p:cNvPr>
          <p:cNvSpPr txBox="1"/>
          <p:nvPr/>
        </p:nvSpPr>
        <p:spPr>
          <a:xfrm>
            <a:off x="0" y="262759"/>
            <a:ext cx="121920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6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PT" sz="66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Esquema de Navegação</a:t>
            </a:r>
            <a:endParaRPr lang="pt-PT" sz="1100" b="0" dirty="0">
              <a:effectLst/>
            </a:endParaRPr>
          </a:p>
          <a:p>
            <a:br>
              <a:rPr lang="pt-PT" sz="1050" dirty="0"/>
            </a:br>
            <a:endParaRPr lang="pt-PT" sz="105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B3175F2-B48A-4717-A7DE-F8E8A6940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134" y="1579667"/>
            <a:ext cx="6865732" cy="519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813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781919"/>
            <a:ext cx="12192000" cy="2276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13447" y="8306000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3962109" y="4016433"/>
            <a:ext cx="0" cy="3786323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1C12F8-E2AE-4F2E-8CB9-F70017BDF6CD}"/>
              </a:ext>
            </a:extLst>
          </p:cNvPr>
          <p:cNvSpPr txBox="1"/>
          <p:nvPr/>
        </p:nvSpPr>
        <p:spPr>
          <a:xfrm>
            <a:off x="833719" y="3954923"/>
            <a:ext cx="31283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ESTATÍSTICAS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PIZZAS</a:t>
            </a:r>
            <a:endParaRPr lang="pt-PT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38E51DC1-94E1-4294-9153-EDCA8797CCF6}"/>
              </a:ext>
            </a:extLst>
          </p:cNvPr>
          <p:cNvSpPr txBox="1"/>
          <p:nvPr/>
        </p:nvSpPr>
        <p:spPr>
          <a:xfrm>
            <a:off x="-13447" y="1562621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ÁREA DO</a:t>
            </a:r>
            <a:b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ADMINISTRADOR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cxnSp>
        <p:nvCxnSpPr>
          <p:cNvPr id="37" name="Conexão reta 36">
            <a:extLst>
              <a:ext uri="{FF2B5EF4-FFF2-40B4-BE49-F238E27FC236}">
                <a16:creationId xmlns:a16="http://schemas.microsoft.com/office/drawing/2014/main" id="{73B2A868-C917-42F5-8AB2-E14EADD7B1D2}"/>
              </a:ext>
            </a:extLst>
          </p:cNvPr>
          <p:cNvCxnSpPr>
            <a:cxnSpLocks/>
          </p:cNvCxnSpPr>
          <p:nvPr/>
        </p:nvCxnSpPr>
        <p:spPr>
          <a:xfrm>
            <a:off x="4272976" y="5129584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1AED295-C889-489F-8A6E-5D9D4D01CBB2}"/>
              </a:ext>
            </a:extLst>
          </p:cNvPr>
          <p:cNvSpPr txBox="1"/>
          <p:nvPr/>
        </p:nvSpPr>
        <p:spPr>
          <a:xfrm>
            <a:off x="5780333" y="5203076"/>
            <a:ext cx="133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R1</a:t>
            </a:r>
            <a:endParaRPr lang="pt-PT" sz="1400" b="0" dirty="0">
              <a:effectLst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925595F-2FF8-42A3-8166-E219FA3D71FF}"/>
              </a:ext>
            </a:extLst>
          </p:cNvPr>
          <p:cNvSpPr txBox="1"/>
          <p:nvPr/>
        </p:nvSpPr>
        <p:spPr>
          <a:xfrm>
            <a:off x="7245372" y="5201769"/>
            <a:ext cx="1001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15€</a:t>
            </a:r>
            <a:endParaRPr lang="pt-PT" sz="1400" b="0" dirty="0">
              <a:effectLst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612FD31-C08B-4C61-9D87-C58BA27FA9B2}"/>
              </a:ext>
            </a:extLst>
          </p:cNvPr>
          <p:cNvSpPr txBox="1"/>
          <p:nvPr/>
        </p:nvSpPr>
        <p:spPr>
          <a:xfrm>
            <a:off x="10738907" y="5214857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Eliminar</a:t>
            </a:r>
            <a:endParaRPr lang="pt-PT" sz="1400" b="0" dirty="0">
              <a:effectLst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8A71267-1551-480C-B38E-1F69B3624ED1}"/>
              </a:ext>
            </a:extLst>
          </p:cNvPr>
          <p:cNvSpPr txBox="1"/>
          <p:nvPr/>
        </p:nvSpPr>
        <p:spPr>
          <a:xfrm>
            <a:off x="4329489" y="5201770"/>
            <a:ext cx="17024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AI… PEPPERONI</a:t>
            </a:r>
            <a:endParaRPr lang="pt-PT" sz="1400" b="0" dirty="0">
              <a:effectLst/>
            </a:endParaRPr>
          </a:p>
        </p:txBody>
      </p:sp>
      <p:cxnSp>
        <p:nvCxnSpPr>
          <p:cNvPr id="48" name="Conexão reta 47">
            <a:extLst>
              <a:ext uri="{FF2B5EF4-FFF2-40B4-BE49-F238E27FC236}">
                <a16:creationId xmlns:a16="http://schemas.microsoft.com/office/drawing/2014/main" id="{9682C3A1-FA2A-4F83-9A02-C90AED1ECDE2}"/>
              </a:ext>
            </a:extLst>
          </p:cNvPr>
          <p:cNvCxnSpPr>
            <a:cxnSpLocks/>
          </p:cNvCxnSpPr>
          <p:nvPr/>
        </p:nvCxnSpPr>
        <p:spPr>
          <a:xfrm>
            <a:off x="4286423" y="5570589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xão reta 52">
            <a:extLst>
              <a:ext uri="{FF2B5EF4-FFF2-40B4-BE49-F238E27FC236}">
                <a16:creationId xmlns:a16="http://schemas.microsoft.com/office/drawing/2014/main" id="{DA52C513-9F2C-4FA2-B923-A4B549EC8D60}"/>
              </a:ext>
            </a:extLst>
          </p:cNvPr>
          <p:cNvCxnSpPr>
            <a:cxnSpLocks/>
          </p:cNvCxnSpPr>
          <p:nvPr/>
        </p:nvCxnSpPr>
        <p:spPr>
          <a:xfrm>
            <a:off x="4329490" y="6079161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EEC3D693-EC56-4024-8750-9C4F6E3F659F}"/>
              </a:ext>
            </a:extLst>
          </p:cNvPr>
          <p:cNvGrpSpPr/>
          <p:nvPr/>
        </p:nvGrpSpPr>
        <p:grpSpPr>
          <a:xfrm>
            <a:off x="9469560" y="3955569"/>
            <a:ext cx="2203600" cy="610013"/>
            <a:chOff x="6226178" y="9592376"/>
            <a:chExt cx="2203600" cy="610013"/>
          </a:xfrm>
        </p:grpSpPr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FF597A41-2A36-4F91-AC69-5402729A0224}"/>
                </a:ext>
              </a:extLst>
            </p:cNvPr>
            <p:cNvSpPr/>
            <p:nvPr/>
          </p:nvSpPr>
          <p:spPr>
            <a:xfrm>
              <a:off x="6252861" y="9592376"/>
              <a:ext cx="2176917" cy="610013"/>
            </a:xfrm>
            <a:prstGeom prst="rect">
              <a:avLst/>
            </a:prstGeom>
            <a:solidFill>
              <a:srgbClr val="7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12995EF3-B71E-4109-B0E0-1233347AED2A}"/>
                </a:ext>
              </a:extLst>
            </p:cNvPr>
            <p:cNvSpPr txBox="1"/>
            <p:nvPr/>
          </p:nvSpPr>
          <p:spPr>
            <a:xfrm>
              <a:off x="6226178" y="9635773"/>
              <a:ext cx="217691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4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ADICIONAR NOVA PIZZA</a:t>
              </a:r>
            </a:p>
          </p:txBody>
        </p:sp>
      </p:grp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83915E9E-29BC-4E6C-8B5E-D0EAE58B8458}"/>
              </a:ext>
            </a:extLst>
          </p:cNvPr>
          <p:cNvSpPr txBox="1"/>
          <p:nvPr/>
        </p:nvSpPr>
        <p:spPr>
          <a:xfrm>
            <a:off x="4199703" y="4715052"/>
            <a:ext cx="78146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dirty="0">
                <a:solidFill>
                  <a:srgbClr val="990000"/>
                </a:solidFill>
                <a:latin typeface="Montserrat" panose="00000500000000000000" pitchFamily="2" charset="0"/>
              </a:rPr>
              <a:t>   PIZZA</a:t>
            </a:r>
            <a:r>
              <a:rPr lang="pt-PT" sz="16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                     REF         PREÇO        QUANTIDADE          AÇÕES</a:t>
            </a:r>
            <a:endParaRPr lang="pt-PT" sz="1600" b="0" dirty="0">
              <a:effectLst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81EC26A2-BF09-4975-BF22-C46DFC785207}"/>
              </a:ext>
            </a:extLst>
          </p:cNvPr>
          <p:cNvSpPr txBox="1"/>
          <p:nvPr/>
        </p:nvSpPr>
        <p:spPr>
          <a:xfrm>
            <a:off x="8826396" y="5205563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50</a:t>
            </a:r>
            <a:endParaRPr lang="pt-PT" sz="1400" b="0" dirty="0">
              <a:effectLst/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B4BD1557-04E2-4E52-9FDE-E079CB550DC5}"/>
              </a:ext>
            </a:extLst>
          </p:cNvPr>
          <p:cNvSpPr txBox="1"/>
          <p:nvPr/>
        </p:nvSpPr>
        <p:spPr>
          <a:xfrm>
            <a:off x="9928041" y="5205563"/>
            <a:ext cx="928799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Alterar</a:t>
            </a:r>
            <a:endParaRPr lang="pt-PT" sz="1400" b="0" dirty="0">
              <a:effectLst/>
            </a:endParaRP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ABFDFC38-3F39-4213-AF7D-C771BD7C5D5E}"/>
              </a:ext>
            </a:extLst>
          </p:cNvPr>
          <p:cNvSpPr txBox="1"/>
          <p:nvPr/>
        </p:nvSpPr>
        <p:spPr>
          <a:xfrm>
            <a:off x="5780333" y="5688423"/>
            <a:ext cx="133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R2</a:t>
            </a:r>
            <a:endParaRPr lang="pt-PT" sz="1400" b="0" dirty="0">
              <a:effectLst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A6E6964-E431-4097-B08D-8351E5F3B294}"/>
              </a:ext>
            </a:extLst>
          </p:cNvPr>
          <p:cNvSpPr txBox="1"/>
          <p:nvPr/>
        </p:nvSpPr>
        <p:spPr>
          <a:xfrm>
            <a:off x="10738907" y="5700204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Eliminar</a:t>
            </a:r>
            <a:endParaRPr lang="pt-PT" sz="1400" b="0" dirty="0">
              <a:effectLst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35616E2D-717F-4316-8BC4-6E321DBBB5A2}"/>
              </a:ext>
            </a:extLst>
          </p:cNvPr>
          <p:cNvSpPr txBox="1"/>
          <p:nvPr/>
        </p:nvSpPr>
        <p:spPr>
          <a:xfrm>
            <a:off x="4329489" y="5687117"/>
            <a:ext cx="12186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ITALIANA</a:t>
            </a:r>
            <a:endParaRPr lang="pt-PT" sz="1400" b="0" dirty="0">
              <a:effectLst/>
            </a:endParaRP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6150DAED-FE70-4330-BD8B-90EA5F63AA16}"/>
              </a:ext>
            </a:extLst>
          </p:cNvPr>
          <p:cNvSpPr txBox="1"/>
          <p:nvPr/>
        </p:nvSpPr>
        <p:spPr>
          <a:xfrm>
            <a:off x="8826396" y="5690910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40</a:t>
            </a:r>
            <a:endParaRPr lang="pt-PT" sz="1400" b="0" dirty="0">
              <a:effectLst/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0FB1BEF-267B-4F01-A680-ED6C9846A27E}"/>
              </a:ext>
            </a:extLst>
          </p:cNvPr>
          <p:cNvSpPr txBox="1"/>
          <p:nvPr/>
        </p:nvSpPr>
        <p:spPr>
          <a:xfrm>
            <a:off x="9928041" y="5690910"/>
            <a:ext cx="928799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Alterar</a:t>
            </a:r>
            <a:endParaRPr lang="pt-PT" sz="1400" b="0" dirty="0">
              <a:effectLst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97D757B-0D25-478F-B9B9-102C1B1F27B0}"/>
              </a:ext>
            </a:extLst>
          </p:cNvPr>
          <p:cNvSpPr txBox="1"/>
          <p:nvPr/>
        </p:nvSpPr>
        <p:spPr>
          <a:xfrm>
            <a:off x="7268148" y="5693143"/>
            <a:ext cx="1001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18€</a:t>
            </a:r>
            <a:endParaRPr lang="pt-PT" sz="1400" b="0" dirty="0">
              <a:effectLst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DA3CA7A-BC64-462B-88C2-D11434BC1C60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35626931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781919"/>
            <a:ext cx="12192000" cy="2276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13447" y="8306000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3962109" y="4016433"/>
            <a:ext cx="0" cy="3786323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1C12F8-E2AE-4F2E-8CB9-F70017BDF6CD}"/>
              </a:ext>
            </a:extLst>
          </p:cNvPr>
          <p:cNvSpPr txBox="1"/>
          <p:nvPr/>
        </p:nvSpPr>
        <p:spPr>
          <a:xfrm>
            <a:off x="833719" y="3954923"/>
            <a:ext cx="31283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ESTATÍSTICAS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PIZZAS</a:t>
            </a:r>
            <a:endParaRPr lang="pt-PT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38E51DC1-94E1-4294-9153-EDCA8797CCF6}"/>
              </a:ext>
            </a:extLst>
          </p:cNvPr>
          <p:cNvSpPr txBox="1"/>
          <p:nvPr/>
        </p:nvSpPr>
        <p:spPr>
          <a:xfrm>
            <a:off x="-13447" y="1562621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ÁREA DO</a:t>
            </a:r>
            <a:b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ADMINISTRADOR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cxnSp>
        <p:nvCxnSpPr>
          <p:cNvPr id="37" name="Conexão reta 36">
            <a:extLst>
              <a:ext uri="{FF2B5EF4-FFF2-40B4-BE49-F238E27FC236}">
                <a16:creationId xmlns:a16="http://schemas.microsoft.com/office/drawing/2014/main" id="{73B2A868-C917-42F5-8AB2-E14EADD7B1D2}"/>
              </a:ext>
            </a:extLst>
          </p:cNvPr>
          <p:cNvCxnSpPr>
            <a:cxnSpLocks/>
          </p:cNvCxnSpPr>
          <p:nvPr/>
        </p:nvCxnSpPr>
        <p:spPr>
          <a:xfrm>
            <a:off x="4272976" y="5129584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1AED295-C889-489F-8A6E-5D9D4D01CBB2}"/>
              </a:ext>
            </a:extLst>
          </p:cNvPr>
          <p:cNvSpPr txBox="1"/>
          <p:nvPr/>
        </p:nvSpPr>
        <p:spPr>
          <a:xfrm>
            <a:off x="5780333" y="5203076"/>
            <a:ext cx="133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R1</a:t>
            </a:r>
            <a:endParaRPr lang="pt-PT" sz="1400" b="0" dirty="0">
              <a:effectLst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925595F-2FF8-42A3-8166-E219FA3D71FF}"/>
              </a:ext>
            </a:extLst>
          </p:cNvPr>
          <p:cNvSpPr txBox="1"/>
          <p:nvPr/>
        </p:nvSpPr>
        <p:spPr>
          <a:xfrm>
            <a:off x="7226322" y="5201769"/>
            <a:ext cx="1001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15€</a:t>
            </a:r>
            <a:endParaRPr lang="pt-PT" sz="1400" b="0" dirty="0">
              <a:effectLst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612FD31-C08B-4C61-9D87-C58BA27FA9B2}"/>
              </a:ext>
            </a:extLst>
          </p:cNvPr>
          <p:cNvSpPr txBox="1"/>
          <p:nvPr/>
        </p:nvSpPr>
        <p:spPr>
          <a:xfrm>
            <a:off x="10738907" y="5214857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Eliminar</a:t>
            </a:r>
            <a:endParaRPr lang="pt-PT" sz="1400" b="0" dirty="0">
              <a:effectLst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8A71267-1551-480C-B38E-1F69B3624ED1}"/>
              </a:ext>
            </a:extLst>
          </p:cNvPr>
          <p:cNvSpPr txBox="1"/>
          <p:nvPr/>
        </p:nvSpPr>
        <p:spPr>
          <a:xfrm>
            <a:off x="4329489" y="5201770"/>
            <a:ext cx="17024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AI… PEPPERONI</a:t>
            </a:r>
            <a:endParaRPr lang="pt-PT" sz="1400" b="0" dirty="0">
              <a:effectLst/>
            </a:endParaRPr>
          </a:p>
        </p:txBody>
      </p:sp>
      <p:cxnSp>
        <p:nvCxnSpPr>
          <p:cNvPr id="48" name="Conexão reta 47">
            <a:extLst>
              <a:ext uri="{FF2B5EF4-FFF2-40B4-BE49-F238E27FC236}">
                <a16:creationId xmlns:a16="http://schemas.microsoft.com/office/drawing/2014/main" id="{9682C3A1-FA2A-4F83-9A02-C90AED1ECDE2}"/>
              </a:ext>
            </a:extLst>
          </p:cNvPr>
          <p:cNvCxnSpPr>
            <a:cxnSpLocks/>
          </p:cNvCxnSpPr>
          <p:nvPr/>
        </p:nvCxnSpPr>
        <p:spPr>
          <a:xfrm>
            <a:off x="4286423" y="5570589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xão reta 52">
            <a:extLst>
              <a:ext uri="{FF2B5EF4-FFF2-40B4-BE49-F238E27FC236}">
                <a16:creationId xmlns:a16="http://schemas.microsoft.com/office/drawing/2014/main" id="{DA52C513-9F2C-4FA2-B923-A4B549EC8D60}"/>
              </a:ext>
            </a:extLst>
          </p:cNvPr>
          <p:cNvCxnSpPr>
            <a:cxnSpLocks/>
          </p:cNvCxnSpPr>
          <p:nvPr/>
        </p:nvCxnSpPr>
        <p:spPr>
          <a:xfrm>
            <a:off x="4329490" y="6079161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EEC3D693-EC56-4024-8750-9C4F6E3F659F}"/>
              </a:ext>
            </a:extLst>
          </p:cNvPr>
          <p:cNvGrpSpPr/>
          <p:nvPr/>
        </p:nvGrpSpPr>
        <p:grpSpPr>
          <a:xfrm>
            <a:off x="9469560" y="3955569"/>
            <a:ext cx="2203600" cy="610013"/>
            <a:chOff x="6226178" y="9592376"/>
            <a:chExt cx="2203600" cy="610013"/>
          </a:xfrm>
        </p:grpSpPr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FF597A41-2A36-4F91-AC69-5402729A0224}"/>
                </a:ext>
              </a:extLst>
            </p:cNvPr>
            <p:cNvSpPr/>
            <p:nvPr/>
          </p:nvSpPr>
          <p:spPr>
            <a:xfrm>
              <a:off x="6252861" y="9592376"/>
              <a:ext cx="2176917" cy="610013"/>
            </a:xfrm>
            <a:prstGeom prst="rect">
              <a:avLst/>
            </a:prstGeom>
            <a:solidFill>
              <a:srgbClr val="7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12995EF3-B71E-4109-B0E0-1233347AED2A}"/>
                </a:ext>
              </a:extLst>
            </p:cNvPr>
            <p:cNvSpPr txBox="1"/>
            <p:nvPr/>
          </p:nvSpPr>
          <p:spPr>
            <a:xfrm>
              <a:off x="6226178" y="9635773"/>
              <a:ext cx="217691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4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ADICIONAR NOVA PIZZA</a:t>
              </a:r>
            </a:p>
          </p:txBody>
        </p:sp>
      </p:grp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83915E9E-29BC-4E6C-8B5E-D0EAE58B8458}"/>
              </a:ext>
            </a:extLst>
          </p:cNvPr>
          <p:cNvSpPr txBox="1"/>
          <p:nvPr/>
        </p:nvSpPr>
        <p:spPr>
          <a:xfrm>
            <a:off x="4199703" y="4715052"/>
            <a:ext cx="78146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dirty="0">
                <a:solidFill>
                  <a:srgbClr val="990000"/>
                </a:solidFill>
                <a:latin typeface="Montserrat" panose="00000500000000000000" pitchFamily="2" charset="0"/>
              </a:rPr>
              <a:t>   PIZZA</a:t>
            </a:r>
            <a:r>
              <a:rPr lang="pt-PT" sz="16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                     REF         PREÇO        QUANTIDADE          AÇÕES</a:t>
            </a:r>
            <a:endParaRPr lang="pt-PT" sz="1600" b="0" dirty="0">
              <a:effectLst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81EC26A2-BF09-4975-BF22-C46DFC785207}"/>
              </a:ext>
            </a:extLst>
          </p:cNvPr>
          <p:cNvSpPr txBox="1"/>
          <p:nvPr/>
        </p:nvSpPr>
        <p:spPr>
          <a:xfrm>
            <a:off x="8826396" y="5205563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50</a:t>
            </a:r>
            <a:endParaRPr lang="pt-PT" sz="1400" b="0" dirty="0">
              <a:effectLst/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B4BD1557-04E2-4E52-9FDE-E079CB550DC5}"/>
              </a:ext>
            </a:extLst>
          </p:cNvPr>
          <p:cNvSpPr txBox="1"/>
          <p:nvPr/>
        </p:nvSpPr>
        <p:spPr>
          <a:xfrm>
            <a:off x="9928041" y="5205563"/>
            <a:ext cx="928799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Alterar</a:t>
            </a:r>
            <a:endParaRPr lang="pt-PT" sz="1400" b="0" dirty="0">
              <a:effectLst/>
            </a:endParaRP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ABFDFC38-3F39-4213-AF7D-C771BD7C5D5E}"/>
              </a:ext>
            </a:extLst>
          </p:cNvPr>
          <p:cNvSpPr txBox="1"/>
          <p:nvPr/>
        </p:nvSpPr>
        <p:spPr>
          <a:xfrm>
            <a:off x="5780333" y="5688423"/>
            <a:ext cx="133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R2</a:t>
            </a:r>
            <a:endParaRPr lang="pt-PT" sz="1400" b="0" dirty="0">
              <a:effectLst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A6E6964-E431-4097-B08D-8351E5F3B294}"/>
              </a:ext>
            </a:extLst>
          </p:cNvPr>
          <p:cNvSpPr txBox="1"/>
          <p:nvPr/>
        </p:nvSpPr>
        <p:spPr>
          <a:xfrm>
            <a:off x="10738907" y="5700204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Eliminar</a:t>
            </a:r>
            <a:endParaRPr lang="pt-PT" sz="1400" b="0" dirty="0">
              <a:effectLst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35616E2D-717F-4316-8BC4-6E321DBBB5A2}"/>
              </a:ext>
            </a:extLst>
          </p:cNvPr>
          <p:cNvSpPr txBox="1"/>
          <p:nvPr/>
        </p:nvSpPr>
        <p:spPr>
          <a:xfrm>
            <a:off x="4329489" y="5687117"/>
            <a:ext cx="12186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ITALIANA</a:t>
            </a:r>
            <a:endParaRPr lang="pt-PT" sz="1400" b="0" dirty="0">
              <a:effectLst/>
            </a:endParaRP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6150DAED-FE70-4330-BD8B-90EA5F63AA16}"/>
              </a:ext>
            </a:extLst>
          </p:cNvPr>
          <p:cNvSpPr txBox="1"/>
          <p:nvPr/>
        </p:nvSpPr>
        <p:spPr>
          <a:xfrm>
            <a:off x="8826396" y="5690910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40</a:t>
            </a:r>
            <a:endParaRPr lang="pt-PT" sz="1400" b="0" dirty="0">
              <a:effectLst/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0FB1BEF-267B-4F01-A680-ED6C9846A27E}"/>
              </a:ext>
            </a:extLst>
          </p:cNvPr>
          <p:cNvSpPr txBox="1"/>
          <p:nvPr/>
        </p:nvSpPr>
        <p:spPr>
          <a:xfrm>
            <a:off x="9928041" y="5690910"/>
            <a:ext cx="928799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Alterar</a:t>
            </a:r>
            <a:endParaRPr lang="pt-PT" sz="1400" b="0" dirty="0">
              <a:effectLst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97D757B-0D25-478F-B9B9-102C1B1F27B0}"/>
              </a:ext>
            </a:extLst>
          </p:cNvPr>
          <p:cNvSpPr txBox="1"/>
          <p:nvPr/>
        </p:nvSpPr>
        <p:spPr>
          <a:xfrm>
            <a:off x="7249098" y="5693143"/>
            <a:ext cx="1001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18€</a:t>
            </a:r>
            <a:endParaRPr lang="pt-PT" sz="1400" b="0" dirty="0">
              <a:effectLst/>
            </a:endParaRPr>
          </a:p>
        </p:txBody>
      </p:sp>
      <p:cxnSp>
        <p:nvCxnSpPr>
          <p:cNvPr id="46" name="Conexão reta unidirecional 45">
            <a:extLst>
              <a:ext uri="{FF2B5EF4-FFF2-40B4-BE49-F238E27FC236}">
                <a16:creationId xmlns:a16="http://schemas.microsoft.com/office/drawing/2014/main" id="{63AA4D5C-47ED-49CB-81CA-95EB48C49106}"/>
              </a:ext>
            </a:extLst>
          </p:cNvPr>
          <p:cNvCxnSpPr>
            <a:cxnSpLocks/>
          </p:cNvCxnSpPr>
          <p:nvPr/>
        </p:nvCxnSpPr>
        <p:spPr>
          <a:xfrm flipH="1">
            <a:off x="11112383" y="6092297"/>
            <a:ext cx="1786090" cy="6512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ângulo 46">
            <a:extLst>
              <a:ext uri="{FF2B5EF4-FFF2-40B4-BE49-F238E27FC236}">
                <a16:creationId xmlns:a16="http://schemas.microsoft.com/office/drawing/2014/main" id="{F2FAB18D-2D25-4B98-8A8D-0E1FD83383C0}"/>
              </a:ext>
            </a:extLst>
          </p:cNvPr>
          <p:cNvSpPr/>
          <p:nvPr/>
        </p:nvSpPr>
        <p:spPr>
          <a:xfrm>
            <a:off x="12898472" y="5761646"/>
            <a:ext cx="3378293" cy="72517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AB050126-4C22-43DE-BC10-BD23B158F214}"/>
              </a:ext>
            </a:extLst>
          </p:cNvPr>
          <p:cNvSpPr txBox="1"/>
          <p:nvPr/>
        </p:nvSpPr>
        <p:spPr>
          <a:xfrm>
            <a:off x="12804344" y="5787631"/>
            <a:ext cx="3472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Formatação igual à dos</a:t>
            </a:r>
          </a:p>
          <a:p>
            <a:pPr algn="ctr"/>
            <a:r>
              <a:rPr lang="pt-PT" dirty="0">
                <a:solidFill>
                  <a:srgbClr val="000000"/>
                </a:solidFill>
                <a:latin typeface="Montserrat" panose="00000500000000000000" pitchFamily="2" charset="0"/>
              </a:rPr>
              <a:t>ingredientes</a:t>
            </a:r>
            <a:endParaRPr lang="pt-PT" dirty="0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C1D8954B-2DC1-4B94-8FA0-DEB92891E11F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579918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781919"/>
            <a:ext cx="12192000" cy="2276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13447" y="8830433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3962109" y="4016433"/>
            <a:ext cx="0" cy="3786323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1C12F8-E2AE-4F2E-8CB9-F70017BDF6CD}"/>
              </a:ext>
            </a:extLst>
          </p:cNvPr>
          <p:cNvSpPr txBox="1"/>
          <p:nvPr/>
        </p:nvSpPr>
        <p:spPr>
          <a:xfrm>
            <a:off x="833719" y="3954923"/>
            <a:ext cx="31283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ESTATÍSTICAS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PIZZAS</a:t>
            </a:r>
            <a:endParaRPr lang="pt-PT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38E51DC1-94E1-4294-9153-EDCA8797CCF6}"/>
              </a:ext>
            </a:extLst>
          </p:cNvPr>
          <p:cNvSpPr txBox="1"/>
          <p:nvPr/>
        </p:nvSpPr>
        <p:spPr>
          <a:xfrm>
            <a:off x="-13447" y="1562621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ÁREA DO</a:t>
            </a:r>
            <a:b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ADMINISTRADOR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cxnSp>
        <p:nvCxnSpPr>
          <p:cNvPr id="37" name="Conexão reta 36">
            <a:extLst>
              <a:ext uri="{FF2B5EF4-FFF2-40B4-BE49-F238E27FC236}">
                <a16:creationId xmlns:a16="http://schemas.microsoft.com/office/drawing/2014/main" id="{73B2A868-C917-42F5-8AB2-E14EADD7B1D2}"/>
              </a:ext>
            </a:extLst>
          </p:cNvPr>
          <p:cNvCxnSpPr>
            <a:cxnSpLocks/>
          </p:cNvCxnSpPr>
          <p:nvPr/>
        </p:nvCxnSpPr>
        <p:spPr>
          <a:xfrm>
            <a:off x="4272976" y="5129584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1AED295-C889-489F-8A6E-5D9D4D01CBB2}"/>
              </a:ext>
            </a:extLst>
          </p:cNvPr>
          <p:cNvSpPr txBox="1"/>
          <p:nvPr/>
        </p:nvSpPr>
        <p:spPr>
          <a:xfrm>
            <a:off x="5780333" y="5203076"/>
            <a:ext cx="133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R1</a:t>
            </a:r>
            <a:endParaRPr lang="pt-PT" sz="1400" b="0" dirty="0">
              <a:effectLst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925595F-2FF8-42A3-8166-E219FA3D71FF}"/>
              </a:ext>
            </a:extLst>
          </p:cNvPr>
          <p:cNvSpPr txBox="1"/>
          <p:nvPr/>
        </p:nvSpPr>
        <p:spPr>
          <a:xfrm>
            <a:off x="7092972" y="5201769"/>
            <a:ext cx="1001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7€-15€</a:t>
            </a:r>
            <a:endParaRPr lang="pt-PT" sz="1400" b="0" dirty="0">
              <a:effectLst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612FD31-C08B-4C61-9D87-C58BA27FA9B2}"/>
              </a:ext>
            </a:extLst>
          </p:cNvPr>
          <p:cNvSpPr txBox="1"/>
          <p:nvPr/>
        </p:nvSpPr>
        <p:spPr>
          <a:xfrm>
            <a:off x="10738907" y="5214857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Eliminar</a:t>
            </a:r>
            <a:endParaRPr lang="pt-PT" sz="1400" b="0" dirty="0">
              <a:effectLst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8A71267-1551-480C-B38E-1F69B3624ED1}"/>
              </a:ext>
            </a:extLst>
          </p:cNvPr>
          <p:cNvSpPr txBox="1"/>
          <p:nvPr/>
        </p:nvSpPr>
        <p:spPr>
          <a:xfrm>
            <a:off x="4329489" y="5201770"/>
            <a:ext cx="17024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AI… PEPPERONI</a:t>
            </a:r>
            <a:endParaRPr lang="pt-PT" sz="1400" b="0" dirty="0">
              <a:effectLst/>
            </a:endParaRPr>
          </a:p>
        </p:txBody>
      </p:sp>
      <p:cxnSp>
        <p:nvCxnSpPr>
          <p:cNvPr id="48" name="Conexão reta 47">
            <a:extLst>
              <a:ext uri="{FF2B5EF4-FFF2-40B4-BE49-F238E27FC236}">
                <a16:creationId xmlns:a16="http://schemas.microsoft.com/office/drawing/2014/main" id="{9682C3A1-FA2A-4F83-9A02-C90AED1ECDE2}"/>
              </a:ext>
            </a:extLst>
          </p:cNvPr>
          <p:cNvCxnSpPr>
            <a:cxnSpLocks/>
          </p:cNvCxnSpPr>
          <p:nvPr/>
        </p:nvCxnSpPr>
        <p:spPr>
          <a:xfrm>
            <a:off x="4286423" y="5570589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xão reta 52">
            <a:extLst>
              <a:ext uri="{FF2B5EF4-FFF2-40B4-BE49-F238E27FC236}">
                <a16:creationId xmlns:a16="http://schemas.microsoft.com/office/drawing/2014/main" id="{DA52C513-9F2C-4FA2-B923-A4B549EC8D60}"/>
              </a:ext>
            </a:extLst>
          </p:cNvPr>
          <p:cNvCxnSpPr>
            <a:cxnSpLocks/>
          </p:cNvCxnSpPr>
          <p:nvPr/>
        </p:nvCxnSpPr>
        <p:spPr>
          <a:xfrm>
            <a:off x="4329490" y="6079161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83915E9E-29BC-4E6C-8B5E-D0EAE58B8458}"/>
              </a:ext>
            </a:extLst>
          </p:cNvPr>
          <p:cNvSpPr txBox="1"/>
          <p:nvPr/>
        </p:nvSpPr>
        <p:spPr>
          <a:xfrm>
            <a:off x="4199703" y="4715052"/>
            <a:ext cx="78146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dirty="0">
                <a:solidFill>
                  <a:srgbClr val="990000"/>
                </a:solidFill>
                <a:latin typeface="Montserrat" panose="00000500000000000000" pitchFamily="2" charset="0"/>
              </a:rPr>
              <a:t>   PIZZA</a:t>
            </a:r>
            <a:r>
              <a:rPr lang="pt-PT" sz="16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                     REF         PREÇO        QUANTIDADE          AÇÕES</a:t>
            </a:r>
            <a:endParaRPr lang="pt-PT" sz="1600" b="0" dirty="0">
              <a:effectLst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81EC26A2-BF09-4975-BF22-C46DFC785207}"/>
              </a:ext>
            </a:extLst>
          </p:cNvPr>
          <p:cNvSpPr txBox="1"/>
          <p:nvPr/>
        </p:nvSpPr>
        <p:spPr>
          <a:xfrm>
            <a:off x="8826396" y="5205563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50</a:t>
            </a:r>
            <a:endParaRPr lang="pt-PT" sz="1400" b="0" dirty="0">
              <a:effectLst/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B4BD1557-04E2-4E52-9FDE-E079CB550DC5}"/>
              </a:ext>
            </a:extLst>
          </p:cNvPr>
          <p:cNvSpPr txBox="1"/>
          <p:nvPr/>
        </p:nvSpPr>
        <p:spPr>
          <a:xfrm>
            <a:off x="9928041" y="5205563"/>
            <a:ext cx="928799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Alterar</a:t>
            </a:r>
            <a:endParaRPr lang="pt-PT" sz="1400" b="0" dirty="0">
              <a:effectLst/>
            </a:endParaRP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ABFDFC38-3F39-4213-AF7D-C771BD7C5D5E}"/>
              </a:ext>
            </a:extLst>
          </p:cNvPr>
          <p:cNvSpPr txBox="1"/>
          <p:nvPr/>
        </p:nvSpPr>
        <p:spPr>
          <a:xfrm>
            <a:off x="5780333" y="5688423"/>
            <a:ext cx="133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R2</a:t>
            </a:r>
            <a:endParaRPr lang="pt-PT" sz="1400" b="0" dirty="0">
              <a:effectLst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A6E6964-E431-4097-B08D-8351E5F3B294}"/>
              </a:ext>
            </a:extLst>
          </p:cNvPr>
          <p:cNvSpPr txBox="1"/>
          <p:nvPr/>
        </p:nvSpPr>
        <p:spPr>
          <a:xfrm>
            <a:off x="10738907" y="5700204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Eliminar</a:t>
            </a:r>
            <a:endParaRPr lang="pt-PT" sz="1400" b="0" dirty="0">
              <a:effectLst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35616E2D-717F-4316-8BC4-6E321DBBB5A2}"/>
              </a:ext>
            </a:extLst>
          </p:cNvPr>
          <p:cNvSpPr txBox="1"/>
          <p:nvPr/>
        </p:nvSpPr>
        <p:spPr>
          <a:xfrm>
            <a:off x="4329489" y="5687117"/>
            <a:ext cx="12186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ITALIANA</a:t>
            </a:r>
            <a:endParaRPr lang="pt-PT" sz="1400" b="0" dirty="0">
              <a:effectLst/>
            </a:endParaRP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6150DAED-FE70-4330-BD8B-90EA5F63AA16}"/>
              </a:ext>
            </a:extLst>
          </p:cNvPr>
          <p:cNvSpPr txBox="1"/>
          <p:nvPr/>
        </p:nvSpPr>
        <p:spPr>
          <a:xfrm>
            <a:off x="8826396" y="5690910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40</a:t>
            </a:r>
            <a:endParaRPr lang="pt-PT" sz="1400" b="0" dirty="0">
              <a:effectLst/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0FB1BEF-267B-4F01-A680-ED6C9846A27E}"/>
              </a:ext>
            </a:extLst>
          </p:cNvPr>
          <p:cNvSpPr txBox="1"/>
          <p:nvPr/>
        </p:nvSpPr>
        <p:spPr>
          <a:xfrm>
            <a:off x="9928041" y="5690910"/>
            <a:ext cx="928799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Alterar</a:t>
            </a:r>
            <a:endParaRPr lang="pt-PT" sz="1400" b="0" dirty="0">
              <a:effectLst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97D757B-0D25-478F-B9B9-102C1B1F27B0}"/>
              </a:ext>
            </a:extLst>
          </p:cNvPr>
          <p:cNvSpPr txBox="1"/>
          <p:nvPr/>
        </p:nvSpPr>
        <p:spPr>
          <a:xfrm>
            <a:off x="7115748" y="5693143"/>
            <a:ext cx="1001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10€-18€</a:t>
            </a:r>
            <a:endParaRPr lang="pt-PT" sz="1400" b="0" dirty="0">
              <a:effectLst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D26821CA-B809-41CC-80DA-C4C89FD932CB}"/>
              </a:ext>
            </a:extLst>
          </p:cNvPr>
          <p:cNvSpPr/>
          <p:nvPr/>
        </p:nvSpPr>
        <p:spPr>
          <a:xfrm>
            <a:off x="3720526" y="4097761"/>
            <a:ext cx="6052082" cy="3267914"/>
          </a:xfrm>
          <a:prstGeom prst="rect">
            <a:avLst/>
          </a:prstGeom>
          <a:solidFill>
            <a:schemeClr val="bg1"/>
          </a:solidFill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8293361-DDB3-4F9F-955B-1D375D41C5B6}"/>
              </a:ext>
            </a:extLst>
          </p:cNvPr>
          <p:cNvSpPr txBox="1"/>
          <p:nvPr/>
        </p:nvSpPr>
        <p:spPr>
          <a:xfrm>
            <a:off x="4842881" y="4466871"/>
            <a:ext cx="409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b="1" dirty="0">
                <a:solidFill>
                  <a:srgbClr val="990000"/>
                </a:solidFill>
                <a:latin typeface="Montserrat" panose="00000500000000000000" pitchFamily="2" charset="0"/>
              </a:rPr>
              <a:t>ALTERAR PIZZA</a:t>
            </a:r>
            <a:endParaRPr lang="pt-PT" b="0" dirty="0">
              <a:effectLst/>
            </a:endParaRPr>
          </a:p>
        </p:txBody>
      </p:sp>
      <p:sp>
        <p:nvSpPr>
          <p:cNvPr id="51" name="Sinal de Multiplicação 50">
            <a:extLst>
              <a:ext uri="{FF2B5EF4-FFF2-40B4-BE49-F238E27FC236}">
                <a16:creationId xmlns:a16="http://schemas.microsoft.com/office/drawing/2014/main" id="{32D6F8D1-75E5-4B25-96AC-B1FC4AB399C3}"/>
              </a:ext>
            </a:extLst>
          </p:cNvPr>
          <p:cNvSpPr/>
          <p:nvPr/>
        </p:nvSpPr>
        <p:spPr>
          <a:xfrm>
            <a:off x="9410722" y="4256954"/>
            <a:ext cx="255494" cy="216831"/>
          </a:xfrm>
          <a:prstGeom prst="mathMultiply">
            <a:avLst/>
          </a:prstGeom>
          <a:solidFill>
            <a:srgbClr val="640000"/>
          </a:solidFill>
          <a:ln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E9BD2F8F-5285-4EC8-A3FF-FA89BA986ACF}"/>
              </a:ext>
            </a:extLst>
          </p:cNvPr>
          <p:cNvGrpSpPr/>
          <p:nvPr/>
        </p:nvGrpSpPr>
        <p:grpSpPr>
          <a:xfrm>
            <a:off x="6018283" y="6450704"/>
            <a:ext cx="1894613" cy="514818"/>
            <a:chOff x="6330869" y="9509937"/>
            <a:chExt cx="1894613" cy="514818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491E80F2-3B16-4BDA-8E9D-6BE7AD37AE93}"/>
                </a:ext>
              </a:extLst>
            </p:cNvPr>
            <p:cNvSpPr/>
            <p:nvPr/>
          </p:nvSpPr>
          <p:spPr>
            <a:xfrm>
              <a:off x="6330869" y="9509937"/>
              <a:ext cx="1839433" cy="514818"/>
            </a:xfrm>
            <a:prstGeom prst="rect">
              <a:avLst/>
            </a:prstGeom>
            <a:solidFill>
              <a:srgbClr val="7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020A51B1-DC55-46C2-82FF-3AD8C7ECB59C}"/>
                </a:ext>
              </a:extLst>
            </p:cNvPr>
            <p:cNvSpPr txBox="1"/>
            <p:nvPr/>
          </p:nvSpPr>
          <p:spPr>
            <a:xfrm>
              <a:off x="6386049" y="9595931"/>
              <a:ext cx="18394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ALTERAR</a:t>
              </a:r>
            </a:p>
          </p:txBody>
        </p:sp>
      </p:grp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4706A9E-B731-40F1-8702-2C0621E12812}"/>
              </a:ext>
            </a:extLst>
          </p:cNvPr>
          <p:cNvSpPr txBox="1"/>
          <p:nvPr/>
        </p:nvSpPr>
        <p:spPr>
          <a:xfrm>
            <a:off x="4500771" y="5006806"/>
            <a:ext cx="1123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Nome: </a:t>
            </a:r>
            <a:endParaRPr lang="pt-PT" b="0" dirty="0">
              <a:effectLst/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34E28AAC-0DB8-4EDD-8332-E53C71CEBA45}"/>
              </a:ext>
            </a:extLst>
          </p:cNvPr>
          <p:cNvSpPr/>
          <p:nvPr/>
        </p:nvSpPr>
        <p:spPr>
          <a:xfrm>
            <a:off x="6096290" y="5012559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chemeClr val="tx1"/>
                </a:solidFill>
                <a:latin typeface="Montserrat" panose="00000500000000000000" pitchFamily="2" charset="0"/>
              </a:rPr>
              <a:t>nome antigo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D0297734-755B-41D7-884E-EBB4F2E6DADB}"/>
              </a:ext>
            </a:extLst>
          </p:cNvPr>
          <p:cNvSpPr txBox="1"/>
          <p:nvPr/>
        </p:nvSpPr>
        <p:spPr>
          <a:xfrm>
            <a:off x="4473877" y="5440493"/>
            <a:ext cx="1522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Tipo: </a:t>
            </a:r>
            <a:endParaRPr lang="pt-PT" b="0" dirty="0">
              <a:effectLst/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8D5BB0FF-2129-4A39-947B-3F62BFD1C100}"/>
              </a:ext>
            </a:extLst>
          </p:cNvPr>
          <p:cNvSpPr/>
          <p:nvPr/>
        </p:nvSpPr>
        <p:spPr>
          <a:xfrm>
            <a:off x="6092426" y="5447785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chemeClr val="tx1"/>
                </a:solidFill>
                <a:latin typeface="Montserrat" panose="00000500000000000000" pitchFamily="2" charset="0"/>
              </a:rPr>
              <a:t>tipo antigo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380CD0BA-C606-490C-BBD0-75847D696731}"/>
              </a:ext>
            </a:extLst>
          </p:cNvPr>
          <p:cNvSpPr txBox="1"/>
          <p:nvPr/>
        </p:nvSpPr>
        <p:spPr>
          <a:xfrm>
            <a:off x="4504213" y="5855253"/>
            <a:ext cx="1446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Preço: </a:t>
            </a:r>
            <a:endParaRPr lang="pt-PT" b="0" dirty="0">
              <a:effectLst/>
            </a:endParaRPr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5BF30859-EE04-47E8-A8A9-1B94B885BA31}"/>
              </a:ext>
            </a:extLst>
          </p:cNvPr>
          <p:cNvSpPr/>
          <p:nvPr/>
        </p:nvSpPr>
        <p:spPr>
          <a:xfrm>
            <a:off x="6105873" y="5888242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chemeClr val="tx1"/>
                </a:solidFill>
                <a:latin typeface="Montserrat" panose="00000500000000000000" pitchFamily="2" charset="0"/>
              </a:rPr>
              <a:t>preço antigo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D66A3525-DE6E-4C1C-9470-2366E980B74F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1711622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781919"/>
            <a:ext cx="12192000" cy="2276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13447" y="8830433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3962109" y="4016433"/>
            <a:ext cx="0" cy="3786323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1C12F8-E2AE-4F2E-8CB9-F70017BDF6CD}"/>
              </a:ext>
            </a:extLst>
          </p:cNvPr>
          <p:cNvSpPr txBox="1"/>
          <p:nvPr/>
        </p:nvSpPr>
        <p:spPr>
          <a:xfrm>
            <a:off x="833719" y="3954923"/>
            <a:ext cx="31283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ESTATÍSTICAS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PIZZAS</a:t>
            </a:r>
            <a:endParaRPr lang="pt-PT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38E51DC1-94E1-4294-9153-EDCA8797CCF6}"/>
              </a:ext>
            </a:extLst>
          </p:cNvPr>
          <p:cNvSpPr txBox="1"/>
          <p:nvPr/>
        </p:nvSpPr>
        <p:spPr>
          <a:xfrm>
            <a:off x="-13447" y="1562621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ÁREA DO</a:t>
            </a:r>
            <a:b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ADMINISTRADOR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cxnSp>
        <p:nvCxnSpPr>
          <p:cNvPr id="37" name="Conexão reta 36">
            <a:extLst>
              <a:ext uri="{FF2B5EF4-FFF2-40B4-BE49-F238E27FC236}">
                <a16:creationId xmlns:a16="http://schemas.microsoft.com/office/drawing/2014/main" id="{73B2A868-C917-42F5-8AB2-E14EADD7B1D2}"/>
              </a:ext>
            </a:extLst>
          </p:cNvPr>
          <p:cNvCxnSpPr>
            <a:cxnSpLocks/>
          </p:cNvCxnSpPr>
          <p:nvPr/>
        </p:nvCxnSpPr>
        <p:spPr>
          <a:xfrm>
            <a:off x="4272976" y="5129584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1AED295-C889-489F-8A6E-5D9D4D01CBB2}"/>
              </a:ext>
            </a:extLst>
          </p:cNvPr>
          <p:cNvSpPr txBox="1"/>
          <p:nvPr/>
        </p:nvSpPr>
        <p:spPr>
          <a:xfrm>
            <a:off x="5780333" y="5203076"/>
            <a:ext cx="133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R1</a:t>
            </a:r>
            <a:endParaRPr lang="pt-PT" sz="1400" b="0" dirty="0">
              <a:effectLst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925595F-2FF8-42A3-8166-E219FA3D71FF}"/>
              </a:ext>
            </a:extLst>
          </p:cNvPr>
          <p:cNvSpPr txBox="1"/>
          <p:nvPr/>
        </p:nvSpPr>
        <p:spPr>
          <a:xfrm>
            <a:off x="7092972" y="5201769"/>
            <a:ext cx="1001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7€-15€</a:t>
            </a:r>
            <a:endParaRPr lang="pt-PT" sz="1400" b="0" dirty="0">
              <a:effectLst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612FD31-C08B-4C61-9D87-C58BA27FA9B2}"/>
              </a:ext>
            </a:extLst>
          </p:cNvPr>
          <p:cNvSpPr txBox="1"/>
          <p:nvPr/>
        </p:nvSpPr>
        <p:spPr>
          <a:xfrm>
            <a:off x="10738907" y="5214857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Eliminar</a:t>
            </a:r>
            <a:endParaRPr lang="pt-PT" sz="1400" b="0" dirty="0">
              <a:effectLst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8A71267-1551-480C-B38E-1F69B3624ED1}"/>
              </a:ext>
            </a:extLst>
          </p:cNvPr>
          <p:cNvSpPr txBox="1"/>
          <p:nvPr/>
        </p:nvSpPr>
        <p:spPr>
          <a:xfrm>
            <a:off x="4329489" y="5201770"/>
            <a:ext cx="17024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AI… PEPPERONI</a:t>
            </a:r>
            <a:endParaRPr lang="pt-PT" sz="1400" b="0" dirty="0">
              <a:effectLst/>
            </a:endParaRPr>
          </a:p>
        </p:txBody>
      </p:sp>
      <p:cxnSp>
        <p:nvCxnSpPr>
          <p:cNvPr id="48" name="Conexão reta 47">
            <a:extLst>
              <a:ext uri="{FF2B5EF4-FFF2-40B4-BE49-F238E27FC236}">
                <a16:creationId xmlns:a16="http://schemas.microsoft.com/office/drawing/2014/main" id="{9682C3A1-FA2A-4F83-9A02-C90AED1ECDE2}"/>
              </a:ext>
            </a:extLst>
          </p:cNvPr>
          <p:cNvCxnSpPr>
            <a:cxnSpLocks/>
          </p:cNvCxnSpPr>
          <p:nvPr/>
        </p:nvCxnSpPr>
        <p:spPr>
          <a:xfrm>
            <a:off x="4286423" y="5570589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xão reta 52">
            <a:extLst>
              <a:ext uri="{FF2B5EF4-FFF2-40B4-BE49-F238E27FC236}">
                <a16:creationId xmlns:a16="http://schemas.microsoft.com/office/drawing/2014/main" id="{DA52C513-9F2C-4FA2-B923-A4B549EC8D60}"/>
              </a:ext>
            </a:extLst>
          </p:cNvPr>
          <p:cNvCxnSpPr>
            <a:cxnSpLocks/>
          </p:cNvCxnSpPr>
          <p:nvPr/>
        </p:nvCxnSpPr>
        <p:spPr>
          <a:xfrm>
            <a:off x="4329490" y="6079161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83915E9E-29BC-4E6C-8B5E-D0EAE58B8458}"/>
              </a:ext>
            </a:extLst>
          </p:cNvPr>
          <p:cNvSpPr txBox="1"/>
          <p:nvPr/>
        </p:nvSpPr>
        <p:spPr>
          <a:xfrm>
            <a:off x="4199703" y="4715052"/>
            <a:ext cx="78146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dirty="0">
                <a:solidFill>
                  <a:srgbClr val="990000"/>
                </a:solidFill>
                <a:latin typeface="Montserrat" panose="00000500000000000000" pitchFamily="2" charset="0"/>
              </a:rPr>
              <a:t>   PIZZA</a:t>
            </a:r>
            <a:r>
              <a:rPr lang="pt-PT" sz="16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                     REF         PREÇO        QUANTIDADE          AÇÕES</a:t>
            </a:r>
            <a:endParaRPr lang="pt-PT" sz="1600" b="0" dirty="0">
              <a:effectLst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81EC26A2-BF09-4975-BF22-C46DFC785207}"/>
              </a:ext>
            </a:extLst>
          </p:cNvPr>
          <p:cNvSpPr txBox="1"/>
          <p:nvPr/>
        </p:nvSpPr>
        <p:spPr>
          <a:xfrm>
            <a:off x="8826396" y="5205563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50</a:t>
            </a:r>
            <a:endParaRPr lang="pt-PT" sz="1400" b="0" dirty="0">
              <a:effectLst/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B4BD1557-04E2-4E52-9FDE-E079CB550DC5}"/>
              </a:ext>
            </a:extLst>
          </p:cNvPr>
          <p:cNvSpPr txBox="1"/>
          <p:nvPr/>
        </p:nvSpPr>
        <p:spPr>
          <a:xfrm>
            <a:off x="9928041" y="5205563"/>
            <a:ext cx="928799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Alterar</a:t>
            </a:r>
            <a:endParaRPr lang="pt-PT" sz="1400" b="0" dirty="0">
              <a:effectLst/>
            </a:endParaRP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ABFDFC38-3F39-4213-AF7D-C771BD7C5D5E}"/>
              </a:ext>
            </a:extLst>
          </p:cNvPr>
          <p:cNvSpPr txBox="1"/>
          <p:nvPr/>
        </p:nvSpPr>
        <p:spPr>
          <a:xfrm>
            <a:off x="5780333" y="5688423"/>
            <a:ext cx="133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R2</a:t>
            </a:r>
            <a:endParaRPr lang="pt-PT" sz="1400" b="0" dirty="0">
              <a:effectLst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A6E6964-E431-4097-B08D-8351E5F3B294}"/>
              </a:ext>
            </a:extLst>
          </p:cNvPr>
          <p:cNvSpPr txBox="1"/>
          <p:nvPr/>
        </p:nvSpPr>
        <p:spPr>
          <a:xfrm>
            <a:off x="10738907" y="5700204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Eliminar</a:t>
            </a:r>
            <a:endParaRPr lang="pt-PT" sz="1400" b="0" dirty="0">
              <a:effectLst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35616E2D-717F-4316-8BC4-6E321DBBB5A2}"/>
              </a:ext>
            </a:extLst>
          </p:cNvPr>
          <p:cNvSpPr txBox="1"/>
          <p:nvPr/>
        </p:nvSpPr>
        <p:spPr>
          <a:xfrm>
            <a:off x="4329489" y="5687117"/>
            <a:ext cx="12186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ITALIANA</a:t>
            </a:r>
            <a:endParaRPr lang="pt-PT" sz="1400" b="0" dirty="0">
              <a:effectLst/>
            </a:endParaRP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6150DAED-FE70-4330-BD8B-90EA5F63AA16}"/>
              </a:ext>
            </a:extLst>
          </p:cNvPr>
          <p:cNvSpPr txBox="1"/>
          <p:nvPr/>
        </p:nvSpPr>
        <p:spPr>
          <a:xfrm>
            <a:off x="8826396" y="5690910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40</a:t>
            </a:r>
            <a:endParaRPr lang="pt-PT" sz="1400" b="0" dirty="0">
              <a:effectLst/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0FB1BEF-267B-4F01-A680-ED6C9846A27E}"/>
              </a:ext>
            </a:extLst>
          </p:cNvPr>
          <p:cNvSpPr txBox="1"/>
          <p:nvPr/>
        </p:nvSpPr>
        <p:spPr>
          <a:xfrm>
            <a:off x="9928041" y="5690910"/>
            <a:ext cx="928799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Alterar</a:t>
            </a:r>
            <a:endParaRPr lang="pt-PT" sz="1400" b="0" dirty="0">
              <a:effectLst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97D757B-0D25-478F-B9B9-102C1B1F27B0}"/>
              </a:ext>
            </a:extLst>
          </p:cNvPr>
          <p:cNvSpPr txBox="1"/>
          <p:nvPr/>
        </p:nvSpPr>
        <p:spPr>
          <a:xfrm>
            <a:off x="7115748" y="5693143"/>
            <a:ext cx="1001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10€-18€</a:t>
            </a:r>
            <a:endParaRPr lang="pt-PT" sz="1400" b="0" dirty="0">
              <a:effectLst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D26821CA-B809-41CC-80DA-C4C89FD932CB}"/>
              </a:ext>
            </a:extLst>
          </p:cNvPr>
          <p:cNvSpPr/>
          <p:nvPr/>
        </p:nvSpPr>
        <p:spPr>
          <a:xfrm>
            <a:off x="3720526" y="4097760"/>
            <a:ext cx="6052082" cy="2977889"/>
          </a:xfrm>
          <a:prstGeom prst="rect">
            <a:avLst/>
          </a:prstGeom>
          <a:solidFill>
            <a:schemeClr val="bg1"/>
          </a:solidFill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8293361-DDB3-4F9F-955B-1D375D41C5B6}"/>
              </a:ext>
            </a:extLst>
          </p:cNvPr>
          <p:cNvSpPr txBox="1"/>
          <p:nvPr/>
        </p:nvSpPr>
        <p:spPr>
          <a:xfrm>
            <a:off x="4842881" y="4466871"/>
            <a:ext cx="409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b="1" dirty="0">
                <a:solidFill>
                  <a:srgbClr val="990000"/>
                </a:solidFill>
                <a:latin typeface="Montserrat" panose="00000500000000000000" pitchFamily="2" charset="0"/>
              </a:rPr>
              <a:t>ALTERAR PIZZA</a:t>
            </a:r>
            <a:endParaRPr lang="pt-PT" b="0" dirty="0">
              <a:effectLst/>
            </a:endParaRPr>
          </a:p>
        </p:txBody>
      </p:sp>
      <p:sp>
        <p:nvSpPr>
          <p:cNvPr id="51" name="Sinal de Multiplicação 50">
            <a:extLst>
              <a:ext uri="{FF2B5EF4-FFF2-40B4-BE49-F238E27FC236}">
                <a16:creationId xmlns:a16="http://schemas.microsoft.com/office/drawing/2014/main" id="{32D6F8D1-75E5-4B25-96AC-B1FC4AB399C3}"/>
              </a:ext>
            </a:extLst>
          </p:cNvPr>
          <p:cNvSpPr/>
          <p:nvPr/>
        </p:nvSpPr>
        <p:spPr>
          <a:xfrm>
            <a:off x="9410722" y="4256954"/>
            <a:ext cx="255494" cy="216831"/>
          </a:xfrm>
          <a:prstGeom prst="mathMultiply">
            <a:avLst/>
          </a:prstGeom>
          <a:solidFill>
            <a:srgbClr val="640000"/>
          </a:solidFill>
          <a:ln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E9BD2F8F-5285-4EC8-A3FF-FA89BA986ACF}"/>
              </a:ext>
            </a:extLst>
          </p:cNvPr>
          <p:cNvGrpSpPr/>
          <p:nvPr/>
        </p:nvGrpSpPr>
        <p:grpSpPr>
          <a:xfrm>
            <a:off x="5992982" y="6377593"/>
            <a:ext cx="1894613" cy="514818"/>
            <a:chOff x="6330869" y="9509937"/>
            <a:chExt cx="1894613" cy="514818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491E80F2-3B16-4BDA-8E9D-6BE7AD37AE93}"/>
                </a:ext>
              </a:extLst>
            </p:cNvPr>
            <p:cNvSpPr/>
            <p:nvPr/>
          </p:nvSpPr>
          <p:spPr>
            <a:xfrm>
              <a:off x="6330869" y="9509937"/>
              <a:ext cx="1839433" cy="514818"/>
            </a:xfrm>
            <a:prstGeom prst="rect">
              <a:avLst/>
            </a:prstGeom>
            <a:solidFill>
              <a:srgbClr val="7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020A51B1-DC55-46C2-82FF-3AD8C7ECB59C}"/>
                </a:ext>
              </a:extLst>
            </p:cNvPr>
            <p:cNvSpPr txBox="1"/>
            <p:nvPr/>
          </p:nvSpPr>
          <p:spPr>
            <a:xfrm>
              <a:off x="6386049" y="9595931"/>
              <a:ext cx="18394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ALTERAR</a:t>
              </a:r>
            </a:p>
          </p:txBody>
        </p:sp>
      </p:grp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4706A9E-B731-40F1-8702-2C0621E12812}"/>
              </a:ext>
            </a:extLst>
          </p:cNvPr>
          <p:cNvSpPr txBox="1"/>
          <p:nvPr/>
        </p:nvSpPr>
        <p:spPr>
          <a:xfrm>
            <a:off x="4500771" y="5006806"/>
            <a:ext cx="1123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Nome: </a:t>
            </a:r>
            <a:endParaRPr lang="pt-PT" b="0" dirty="0">
              <a:effectLst/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34E28AAC-0DB8-4EDD-8332-E53C71CEBA45}"/>
              </a:ext>
            </a:extLst>
          </p:cNvPr>
          <p:cNvSpPr/>
          <p:nvPr/>
        </p:nvSpPr>
        <p:spPr>
          <a:xfrm>
            <a:off x="6096290" y="5012559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chemeClr val="tx1"/>
                </a:solidFill>
                <a:latin typeface="Montserrat" panose="00000500000000000000" pitchFamily="2" charset="0"/>
              </a:rPr>
              <a:t>nome antigo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D0297734-755B-41D7-884E-EBB4F2E6DADB}"/>
              </a:ext>
            </a:extLst>
          </p:cNvPr>
          <p:cNvSpPr txBox="1"/>
          <p:nvPr/>
        </p:nvSpPr>
        <p:spPr>
          <a:xfrm>
            <a:off x="4473877" y="5440493"/>
            <a:ext cx="1522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Tipo: </a:t>
            </a:r>
            <a:endParaRPr lang="pt-PT" b="0" dirty="0">
              <a:effectLst/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8D5BB0FF-2129-4A39-947B-3F62BFD1C100}"/>
              </a:ext>
            </a:extLst>
          </p:cNvPr>
          <p:cNvSpPr/>
          <p:nvPr/>
        </p:nvSpPr>
        <p:spPr>
          <a:xfrm>
            <a:off x="6092426" y="5447785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chemeClr val="tx1"/>
                </a:solidFill>
                <a:latin typeface="Montserrat" panose="00000500000000000000" pitchFamily="2" charset="0"/>
              </a:rPr>
              <a:t>tipo antigo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380CD0BA-C606-490C-BBD0-75847D696731}"/>
              </a:ext>
            </a:extLst>
          </p:cNvPr>
          <p:cNvSpPr txBox="1"/>
          <p:nvPr/>
        </p:nvSpPr>
        <p:spPr>
          <a:xfrm>
            <a:off x="4504213" y="5836203"/>
            <a:ext cx="1446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Preço: </a:t>
            </a:r>
            <a:endParaRPr lang="pt-PT" b="0" dirty="0">
              <a:effectLst/>
            </a:endParaRPr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5BF30859-EE04-47E8-A8A9-1B94B885BA31}"/>
              </a:ext>
            </a:extLst>
          </p:cNvPr>
          <p:cNvSpPr/>
          <p:nvPr/>
        </p:nvSpPr>
        <p:spPr>
          <a:xfrm>
            <a:off x="6105873" y="5869192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chemeClr val="tx1"/>
                </a:solidFill>
                <a:latin typeface="Montserrat" panose="00000500000000000000" pitchFamily="2" charset="0"/>
              </a:rPr>
              <a:t>preço antigo</a:t>
            </a:r>
          </a:p>
        </p:txBody>
      </p:sp>
      <p:cxnSp>
        <p:nvCxnSpPr>
          <p:cNvPr id="66" name="Conexão reta unidirecional 65">
            <a:extLst>
              <a:ext uri="{FF2B5EF4-FFF2-40B4-BE49-F238E27FC236}">
                <a16:creationId xmlns:a16="http://schemas.microsoft.com/office/drawing/2014/main" id="{ABAEF879-1C20-42A3-812A-9A21F323614C}"/>
              </a:ext>
            </a:extLst>
          </p:cNvPr>
          <p:cNvCxnSpPr>
            <a:cxnSpLocks/>
          </p:cNvCxnSpPr>
          <p:nvPr/>
        </p:nvCxnSpPr>
        <p:spPr>
          <a:xfrm flipH="1">
            <a:off x="10748143" y="6173890"/>
            <a:ext cx="1786090" cy="6512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ângulo 68">
            <a:extLst>
              <a:ext uri="{FF2B5EF4-FFF2-40B4-BE49-F238E27FC236}">
                <a16:creationId xmlns:a16="http://schemas.microsoft.com/office/drawing/2014/main" id="{B45210B4-40B0-4C37-B7F7-53BB6BEF85AC}"/>
              </a:ext>
            </a:extLst>
          </p:cNvPr>
          <p:cNvSpPr/>
          <p:nvPr/>
        </p:nvSpPr>
        <p:spPr>
          <a:xfrm>
            <a:off x="12534232" y="5843239"/>
            <a:ext cx="3378293" cy="72517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4E5D5305-77F2-4023-AF7F-9917E9A0E829}"/>
              </a:ext>
            </a:extLst>
          </p:cNvPr>
          <p:cNvSpPr txBox="1"/>
          <p:nvPr/>
        </p:nvSpPr>
        <p:spPr>
          <a:xfrm>
            <a:off x="12440104" y="5869224"/>
            <a:ext cx="3472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Formatação igual à dos</a:t>
            </a:r>
          </a:p>
          <a:p>
            <a:pPr algn="ctr"/>
            <a:r>
              <a:rPr lang="pt-PT" dirty="0">
                <a:solidFill>
                  <a:srgbClr val="000000"/>
                </a:solidFill>
                <a:latin typeface="Montserrat" panose="00000500000000000000" pitchFamily="2" charset="0"/>
              </a:rPr>
              <a:t>ingredientes</a:t>
            </a:r>
            <a:endParaRPr lang="pt-PT" dirty="0"/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B6FA2F67-5BAD-4225-B0F2-CE5FD579A7A2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3900554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781919"/>
            <a:ext cx="12192000" cy="2276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13447" y="8830433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3962109" y="4016433"/>
            <a:ext cx="0" cy="3786323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1C12F8-E2AE-4F2E-8CB9-F70017BDF6CD}"/>
              </a:ext>
            </a:extLst>
          </p:cNvPr>
          <p:cNvSpPr txBox="1"/>
          <p:nvPr/>
        </p:nvSpPr>
        <p:spPr>
          <a:xfrm>
            <a:off x="833719" y="3954923"/>
            <a:ext cx="31283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ESTATÍSTICAS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PIZZAS</a:t>
            </a:r>
            <a:endParaRPr lang="pt-PT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38E51DC1-94E1-4294-9153-EDCA8797CCF6}"/>
              </a:ext>
            </a:extLst>
          </p:cNvPr>
          <p:cNvSpPr txBox="1"/>
          <p:nvPr/>
        </p:nvSpPr>
        <p:spPr>
          <a:xfrm>
            <a:off x="-13447" y="1562621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ÁREA DO</a:t>
            </a:r>
            <a:b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ADMINISTRADOR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cxnSp>
        <p:nvCxnSpPr>
          <p:cNvPr id="37" name="Conexão reta 36">
            <a:extLst>
              <a:ext uri="{FF2B5EF4-FFF2-40B4-BE49-F238E27FC236}">
                <a16:creationId xmlns:a16="http://schemas.microsoft.com/office/drawing/2014/main" id="{73B2A868-C917-42F5-8AB2-E14EADD7B1D2}"/>
              </a:ext>
            </a:extLst>
          </p:cNvPr>
          <p:cNvCxnSpPr>
            <a:cxnSpLocks/>
          </p:cNvCxnSpPr>
          <p:nvPr/>
        </p:nvCxnSpPr>
        <p:spPr>
          <a:xfrm>
            <a:off x="4272976" y="5129584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1AED295-C889-489F-8A6E-5D9D4D01CBB2}"/>
              </a:ext>
            </a:extLst>
          </p:cNvPr>
          <p:cNvSpPr txBox="1"/>
          <p:nvPr/>
        </p:nvSpPr>
        <p:spPr>
          <a:xfrm>
            <a:off x="5780333" y="5203076"/>
            <a:ext cx="133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R1</a:t>
            </a:r>
            <a:endParaRPr lang="pt-PT" sz="1400" b="0" dirty="0">
              <a:effectLst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925595F-2FF8-42A3-8166-E219FA3D71FF}"/>
              </a:ext>
            </a:extLst>
          </p:cNvPr>
          <p:cNvSpPr txBox="1"/>
          <p:nvPr/>
        </p:nvSpPr>
        <p:spPr>
          <a:xfrm>
            <a:off x="7092972" y="5201769"/>
            <a:ext cx="1001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7€-15€</a:t>
            </a:r>
            <a:endParaRPr lang="pt-PT" sz="1400" b="0" dirty="0">
              <a:effectLst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612FD31-C08B-4C61-9D87-C58BA27FA9B2}"/>
              </a:ext>
            </a:extLst>
          </p:cNvPr>
          <p:cNvSpPr txBox="1"/>
          <p:nvPr/>
        </p:nvSpPr>
        <p:spPr>
          <a:xfrm>
            <a:off x="10738907" y="5214857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Eliminar</a:t>
            </a:r>
            <a:endParaRPr lang="pt-PT" sz="1400" b="0" dirty="0">
              <a:effectLst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8A71267-1551-480C-B38E-1F69B3624ED1}"/>
              </a:ext>
            </a:extLst>
          </p:cNvPr>
          <p:cNvSpPr txBox="1"/>
          <p:nvPr/>
        </p:nvSpPr>
        <p:spPr>
          <a:xfrm>
            <a:off x="4329489" y="5201770"/>
            <a:ext cx="17024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AI… PEPPERONI</a:t>
            </a:r>
            <a:endParaRPr lang="pt-PT" sz="1400" b="0" dirty="0">
              <a:effectLst/>
            </a:endParaRPr>
          </a:p>
        </p:txBody>
      </p:sp>
      <p:cxnSp>
        <p:nvCxnSpPr>
          <p:cNvPr id="48" name="Conexão reta 47">
            <a:extLst>
              <a:ext uri="{FF2B5EF4-FFF2-40B4-BE49-F238E27FC236}">
                <a16:creationId xmlns:a16="http://schemas.microsoft.com/office/drawing/2014/main" id="{9682C3A1-FA2A-4F83-9A02-C90AED1ECDE2}"/>
              </a:ext>
            </a:extLst>
          </p:cNvPr>
          <p:cNvCxnSpPr>
            <a:cxnSpLocks/>
          </p:cNvCxnSpPr>
          <p:nvPr/>
        </p:nvCxnSpPr>
        <p:spPr>
          <a:xfrm>
            <a:off x="4286423" y="5570589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xão reta 52">
            <a:extLst>
              <a:ext uri="{FF2B5EF4-FFF2-40B4-BE49-F238E27FC236}">
                <a16:creationId xmlns:a16="http://schemas.microsoft.com/office/drawing/2014/main" id="{DA52C513-9F2C-4FA2-B923-A4B549EC8D60}"/>
              </a:ext>
            </a:extLst>
          </p:cNvPr>
          <p:cNvCxnSpPr>
            <a:cxnSpLocks/>
          </p:cNvCxnSpPr>
          <p:nvPr/>
        </p:nvCxnSpPr>
        <p:spPr>
          <a:xfrm>
            <a:off x="4329490" y="6079161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83915E9E-29BC-4E6C-8B5E-D0EAE58B8458}"/>
              </a:ext>
            </a:extLst>
          </p:cNvPr>
          <p:cNvSpPr txBox="1"/>
          <p:nvPr/>
        </p:nvSpPr>
        <p:spPr>
          <a:xfrm>
            <a:off x="4199703" y="4715052"/>
            <a:ext cx="78146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dirty="0">
                <a:solidFill>
                  <a:srgbClr val="990000"/>
                </a:solidFill>
                <a:latin typeface="Montserrat" panose="00000500000000000000" pitchFamily="2" charset="0"/>
              </a:rPr>
              <a:t>   PIZZA</a:t>
            </a:r>
            <a:r>
              <a:rPr lang="pt-PT" sz="16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                     REF         PREÇO        QUANTIDADE          AÇÕES</a:t>
            </a:r>
            <a:endParaRPr lang="pt-PT" sz="1600" b="0" dirty="0">
              <a:effectLst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81EC26A2-BF09-4975-BF22-C46DFC785207}"/>
              </a:ext>
            </a:extLst>
          </p:cNvPr>
          <p:cNvSpPr txBox="1"/>
          <p:nvPr/>
        </p:nvSpPr>
        <p:spPr>
          <a:xfrm>
            <a:off x="8826396" y="5205563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50</a:t>
            </a:r>
            <a:endParaRPr lang="pt-PT" sz="1400" b="0" dirty="0">
              <a:effectLst/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B4BD1557-04E2-4E52-9FDE-E079CB550DC5}"/>
              </a:ext>
            </a:extLst>
          </p:cNvPr>
          <p:cNvSpPr txBox="1"/>
          <p:nvPr/>
        </p:nvSpPr>
        <p:spPr>
          <a:xfrm>
            <a:off x="9928041" y="5205563"/>
            <a:ext cx="928799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Alterar</a:t>
            </a:r>
            <a:endParaRPr lang="pt-PT" sz="1400" b="0" dirty="0">
              <a:effectLst/>
            </a:endParaRP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ABFDFC38-3F39-4213-AF7D-C771BD7C5D5E}"/>
              </a:ext>
            </a:extLst>
          </p:cNvPr>
          <p:cNvSpPr txBox="1"/>
          <p:nvPr/>
        </p:nvSpPr>
        <p:spPr>
          <a:xfrm>
            <a:off x="5780333" y="5688423"/>
            <a:ext cx="133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R2</a:t>
            </a:r>
            <a:endParaRPr lang="pt-PT" sz="1400" b="0" dirty="0">
              <a:effectLst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A6E6964-E431-4097-B08D-8351E5F3B294}"/>
              </a:ext>
            </a:extLst>
          </p:cNvPr>
          <p:cNvSpPr txBox="1"/>
          <p:nvPr/>
        </p:nvSpPr>
        <p:spPr>
          <a:xfrm>
            <a:off x="10738907" y="5700204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Eliminar</a:t>
            </a:r>
            <a:endParaRPr lang="pt-PT" sz="1400" b="0" dirty="0">
              <a:effectLst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35616E2D-717F-4316-8BC4-6E321DBBB5A2}"/>
              </a:ext>
            </a:extLst>
          </p:cNvPr>
          <p:cNvSpPr txBox="1"/>
          <p:nvPr/>
        </p:nvSpPr>
        <p:spPr>
          <a:xfrm>
            <a:off x="4329489" y="5687117"/>
            <a:ext cx="12186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ITALIANA</a:t>
            </a:r>
            <a:endParaRPr lang="pt-PT" sz="1400" b="0" dirty="0">
              <a:effectLst/>
            </a:endParaRP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6150DAED-FE70-4330-BD8B-90EA5F63AA16}"/>
              </a:ext>
            </a:extLst>
          </p:cNvPr>
          <p:cNvSpPr txBox="1"/>
          <p:nvPr/>
        </p:nvSpPr>
        <p:spPr>
          <a:xfrm>
            <a:off x="8826396" y="5690910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40</a:t>
            </a:r>
            <a:endParaRPr lang="pt-PT" sz="1400" b="0" dirty="0">
              <a:effectLst/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0FB1BEF-267B-4F01-A680-ED6C9846A27E}"/>
              </a:ext>
            </a:extLst>
          </p:cNvPr>
          <p:cNvSpPr txBox="1"/>
          <p:nvPr/>
        </p:nvSpPr>
        <p:spPr>
          <a:xfrm>
            <a:off x="9928041" y="5690910"/>
            <a:ext cx="928799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Alterar</a:t>
            </a:r>
            <a:endParaRPr lang="pt-PT" sz="1400" b="0" dirty="0">
              <a:effectLst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97D757B-0D25-478F-B9B9-102C1B1F27B0}"/>
              </a:ext>
            </a:extLst>
          </p:cNvPr>
          <p:cNvSpPr txBox="1"/>
          <p:nvPr/>
        </p:nvSpPr>
        <p:spPr>
          <a:xfrm>
            <a:off x="7115748" y="5693143"/>
            <a:ext cx="1001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10€-18€</a:t>
            </a:r>
            <a:endParaRPr lang="pt-PT" sz="1400" b="0" dirty="0">
              <a:effectLst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D26821CA-B809-41CC-80DA-C4C89FD932CB}"/>
              </a:ext>
            </a:extLst>
          </p:cNvPr>
          <p:cNvSpPr/>
          <p:nvPr/>
        </p:nvSpPr>
        <p:spPr>
          <a:xfrm>
            <a:off x="3720526" y="4097760"/>
            <a:ext cx="6052082" cy="4503433"/>
          </a:xfrm>
          <a:prstGeom prst="rect">
            <a:avLst/>
          </a:prstGeom>
          <a:solidFill>
            <a:schemeClr val="bg1"/>
          </a:solidFill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8293361-DDB3-4F9F-955B-1D375D41C5B6}"/>
              </a:ext>
            </a:extLst>
          </p:cNvPr>
          <p:cNvSpPr txBox="1"/>
          <p:nvPr/>
        </p:nvSpPr>
        <p:spPr>
          <a:xfrm>
            <a:off x="4842881" y="4466871"/>
            <a:ext cx="409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b="1" dirty="0">
                <a:solidFill>
                  <a:srgbClr val="990000"/>
                </a:solidFill>
                <a:latin typeface="Montserrat" panose="00000500000000000000" pitchFamily="2" charset="0"/>
              </a:rPr>
              <a:t>ADICIONAR NOVA PIZZA</a:t>
            </a:r>
            <a:endParaRPr lang="pt-PT" b="0" dirty="0">
              <a:effectLst/>
            </a:endParaRPr>
          </a:p>
        </p:txBody>
      </p:sp>
      <p:sp>
        <p:nvSpPr>
          <p:cNvPr id="51" name="Sinal de Multiplicação 50">
            <a:extLst>
              <a:ext uri="{FF2B5EF4-FFF2-40B4-BE49-F238E27FC236}">
                <a16:creationId xmlns:a16="http://schemas.microsoft.com/office/drawing/2014/main" id="{32D6F8D1-75E5-4B25-96AC-B1FC4AB399C3}"/>
              </a:ext>
            </a:extLst>
          </p:cNvPr>
          <p:cNvSpPr/>
          <p:nvPr/>
        </p:nvSpPr>
        <p:spPr>
          <a:xfrm>
            <a:off x="9410722" y="4256954"/>
            <a:ext cx="255494" cy="216831"/>
          </a:xfrm>
          <a:prstGeom prst="mathMultiply">
            <a:avLst/>
          </a:prstGeom>
          <a:solidFill>
            <a:srgbClr val="640000"/>
          </a:solidFill>
          <a:ln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E9BD2F8F-5285-4EC8-A3FF-FA89BA986ACF}"/>
              </a:ext>
            </a:extLst>
          </p:cNvPr>
          <p:cNvGrpSpPr/>
          <p:nvPr/>
        </p:nvGrpSpPr>
        <p:grpSpPr>
          <a:xfrm>
            <a:off x="5942048" y="7862940"/>
            <a:ext cx="1894613" cy="514818"/>
            <a:chOff x="6330869" y="9509937"/>
            <a:chExt cx="1894613" cy="514818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491E80F2-3B16-4BDA-8E9D-6BE7AD37AE93}"/>
                </a:ext>
              </a:extLst>
            </p:cNvPr>
            <p:cNvSpPr/>
            <p:nvPr/>
          </p:nvSpPr>
          <p:spPr>
            <a:xfrm>
              <a:off x="6330869" y="9509937"/>
              <a:ext cx="1839433" cy="514818"/>
            </a:xfrm>
            <a:prstGeom prst="rect">
              <a:avLst/>
            </a:prstGeom>
            <a:solidFill>
              <a:srgbClr val="7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020A51B1-DC55-46C2-82FF-3AD8C7ECB59C}"/>
                </a:ext>
              </a:extLst>
            </p:cNvPr>
            <p:cNvSpPr txBox="1"/>
            <p:nvPr/>
          </p:nvSpPr>
          <p:spPr>
            <a:xfrm>
              <a:off x="6386049" y="9595931"/>
              <a:ext cx="18394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ADICIONAR</a:t>
              </a:r>
            </a:p>
          </p:txBody>
        </p:sp>
      </p:grp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4706A9E-B731-40F1-8702-2C0621E12812}"/>
              </a:ext>
            </a:extLst>
          </p:cNvPr>
          <p:cNvSpPr txBox="1"/>
          <p:nvPr/>
        </p:nvSpPr>
        <p:spPr>
          <a:xfrm>
            <a:off x="4500771" y="5006806"/>
            <a:ext cx="1123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Nome: </a:t>
            </a:r>
            <a:endParaRPr lang="pt-PT" b="0" dirty="0">
              <a:effectLst/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34E28AAC-0DB8-4EDD-8332-E53C71CEBA45}"/>
              </a:ext>
            </a:extLst>
          </p:cNvPr>
          <p:cNvSpPr/>
          <p:nvPr/>
        </p:nvSpPr>
        <p:spPr>
          <a:xfrm>
            <a:off x="6475992" y="4952753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D0297734-755B-41D7-884E-EBB4F2E6DADB}"/>
              </a:ext>
            </a:extLst>
          </p:cNvPr>
          <p:cNvSpPr txBox="1"/>
          <p:nvPr/>
        </p:nvSpPr>
        <p:spPr>
          <a:xfrm>
            <a:off x="4473877" y="5440493"/>
            <a:ext cx="1522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Tipo: </a:t>
            </a:r>
            <a:endParaRPr lang="pt-PT" b="0" dirty="0">
              <a:effectLst/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8D5BB0FF-2129-4A39-947B-3F62BFD1C100}"/>
              </a:ext>
            </a:extLst>
          </p:cNvPr>
          <p:cNvSpPr/>
          <p:nvPr/>
        </p:nvSpPr>
        <p:spPr>
          <a:xfrm>
            <a:off x="6472128" y="5387979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B50541C3-6330-407E-932E-6C18825C5472}"/>
              </a:ext>
            </a:extLst>
          </p:cNvPr>
          <p:cNvSpPr txBox="1"/>
          <p:nvPr/>
        </p:nvSpPr>
        <p:spPr>
          <a:xfrm>
            <a:off x="4474188" y="5871167"/>
            <a:ext cx="1714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dirty="0">
                <a:solidFill>
                  <a:srgbClr val="990000"/>
                </a:solidFill>
                <a:latin typeface="Montserrat" panose="00000500000000000000" pitchFamily="2" charset="0"/>
              </a:rPr>
              <a:t>Preço</a:t>
            </a: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: </a:t>
            </a:r>
            <a:endParaRPr lang="pt-PT" b="0" dirty="0">
              <a:effectLst/>
            </a:endParaRP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351F50D9-718C-4481-AF3A-E6FF1BFE303A}"/>
              </a:ext>
            </a:extLst>
          </p:cNvPr>
          <p:cNvSpPr/>
          <p:nvPr/>
        </p:nvSpPr>
        <p:spPr>
          <a:xfrm>
            <a:off x="6485575" y="5817922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50E78E58-FDA8-4FA3-B079-9DB2DA7C54F3}"/>
              </a:ext>
            </a:extLst>
          </p:cNvPr>
          <p:cNvSpPr txBox="1"/>
          <p:nvPr/>
        </p:nvSpPr>
        <p:spPr>
          <a:xfrm>
            <a:off x="4500771" y="6275069"/>
            <a:ext cx="1740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 err="1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Img</a:t>
            </a: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 da Lista: </a:t>
            </a:r>
            <a:endParaRPr lang="pt-PT" b="0" dirty="0">
              <a:effectLst/>
            </a:endParaRPr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5DA57F57-0B67-46B3-B4F0-106968BC216B}"/>
              </a:ext>
            </a:extLst>
          </p:cNvPr>
          <p:cNvSpPr/>
          <p:nvPr/>
        </p:nvSpPr>
        <p:spPr>
          <a:xfrm>
            <a:off x="6482133" y="6248252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380CD0BA-C606-490C-BBD0-75847D696731}"/>
              </a:ext>
            </a:extLst>
          </p:cNvPr>
          <p:cNvSpPr txBox="1"/>
          <p:nvPr/>
        </p:nvSpPr>
        <p:spPr>
          <a:xfrm>
            <a:off x="4504212" y="6712503"/>
            <a:ext cx="2344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 err="1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Img</a:t>
            </a: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 da Escolha: </a:t>
            </a:r>
            <a:endParaRPr lang="pt-PT" b="0" dirty="0">
              <a:effectLst/>
            </a:endParaRPr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5BF30859-EE04-47E8-A8A9-1B94B885BA31}"/>
              </a:ext>
            </a:extLst>
          </p:cNvPr>
          <p:cNvSpPr/>
          <p:nvPr/>
        </p:nvSpPr>
        <p:spPr>
          <a:xfrm>
            <a:off x="6485575" y="6685686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AF536B81-E62F-40C4-998B-39FB0EFF07FA}"/>
              </a:ext>
            </a:extLst>
          </p:cNvPr>
          <p:cNvSpPr txBox="1"/>
          <p:nvPr/>
        </p:nvSpPr>
        <p:spPr>
          <a:xfrm>
            <a:off x="4508174" y="7147383"/>
            <a:ext cx="1825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Ingredientes: </a:t>
            </a:r>
            <a:endParaRPr lang="pt-PT" b="0" dirty="0">
              <a:effectLst/>
            </a:endParaRPr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07E7EA30-866B-4155-83D6-C2EEEE33B93E}"/>
              </a:ext>
            </a:extLst>
          </p:cNvPr>
          <p:cNvSpPr/>
          <p:nvPr/>
        </p:nvSpPr>
        <p:spPr>
          <a:xfrm>
            <a:off x="6489537" y="7120566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9321FF6B-3058-4C30-BE93-FA3E8F1E0E6E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7723901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781919"/>
            <a:ext cx="12192000" cy="2276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13447" y="8830433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3962109" y="4016433"/>
            <a:ext cx="0" cy="3786323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1C12F8-E2AE-4F2E-8CB9-F70017BDF6CD}"/>
              </a:ext>
            </a:extLst>
          </p:cNvPr>
          <p:cNvSpPr txBox="1"/>
          <p:nvPr/>
        </p:nvSpPr>
        <p:spPr>
          <a:xfrm>
            <a:off x="833719" y="3954923"/>
            <a:ext cx="31283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ESTATÍSTICAS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PIZZAS</a:t>
            </a:r>
            <a:endParaRPr lang="pt-PT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38E51DC1-94E1-4294-9153-EDCA8797CCF6}"/>
              </a:ext>
            </a:extLst>
          </p:cNvPr>
          <p:cNvSpPr txBox="1"/>
          <p:nvPr/>
        </p:nvSpPr>
        <p:spPr>
          <a:xfrm>
            <a:off x="-13447" y="1562621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ÁREA DO</a:t>
            </a:r>
            <a:b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ADMINISTRADOR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cxnSp>
        <p:nvCxnSpPr>
          <p:cNvPr id="37" name="Conexão reta 36">
            <a:extLst>
              <a:ext uri="{FF2B5EF4-FFF2-40B4-BE49-F238E27FC236}">
                <a16:creationId xmlns:a16="http://schemas.microsoft.com/office/drawing/2014/main" id="{73B2A868-C917-42F5-8AB2-E14EADD7B1D2}"/>
              </a:ext>
            </a:extLst>
          </p:cNvPr>
          <p:cNvCxnSpPr>
            <a:cxnSpLocks/>
          </p:cNvCxnSpPr>
          <p:nvPr/>
        </p:nvCxnSpPr>
        <p:spPr>
          <a:xfrm>
            <a:off x="4272976" y="5129584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1AED295-C889-489F-8A6E-5D9D4D01CBB2}"/>
              </a:ext>
            </a:extLst>
          </p:cNvPr>
          <p:cNvSpPr txBox="1"/>
          <p:nvPr/>
        </p:nvSpPr>
        <p:spPr>
          <a:xfrm>
            <a:off x="5780333" y="5203076"/>
            <a:ext cx="133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R1</a:t>
            </a:r>
            <a:endParaRPr lang="pt-PT" sz="1400" b="0" dirty="0">
              <a:effectLst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925595F-2FF8-42A3-8166-E219FA3D71FF}"/>
              </a:ext>
            </a:extLst>
          </p:cNvPr>
          <p:cNvSpPr txBox="1"/>
          <p:nvPr/>
        </p:nvSpPr>
        <p:spPr>
          <a:xfrm>
            <a:off x="7092972" y="5201769"/>
            <a:ext cx="1001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7€-15€</a:t>
            </a:r>
            <a:endParaRPr lang="pt-PT" sz="1400" b="0" dirty="0">
              <a:effectLst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612FD31-C08B-4C61-9D87-C58BA27FA9B2}"/>
              </a:ext>
            </a:extLst>
          </p:cNvPr>
          <p:cNvSpPr txBox="1"/>
          <p:nvPr/>
        </p:nvSpPr>
        <p:spPr>
          <a:xfrm>
            <a:off x="10738907" y="5214857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Eliminar</a:t>
            </a:r>
            <a:endParaRPr lang="pt-PT" sz="1400" b="0" dirty="0">
              <a:effectLst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8A71267-1551-480C-B38E-1F69B3624ED1}"/>
              </a:ext>
            </a:extLst>
          </p:cNvPr>
          <p:cNvSpPr txBox="1"/>
          <p:nvPr/>
        </p:nvSpPr>
        <p:spPr>
          <a:xfrm>
            <a:off x="4329489" y="5201770"/>
            <a:ext cx="17024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AI… PEPPERONI</a:t>
            </a:r>
            <a:endParaRPr lang="pt-PT" sz="1400" b="0" dirty="0">
              <a:effectLst/>
            </a:endParaRPr>
          </a:p>
        </p:txBody>
      </p:sp>
      <p:cxnSp>
        <p:nvCxnSpPr>
          <p:cNvPr id="48" name="Conexão reta 47">
            <a:extLst>
              <a:ext uri="{FF2B5EF4-FFF2-40B4-BE49-F238E27FC236}">
                <a16:creationId xmlns:a16="http://schemas.microsoft.com/office/drawing/2014/main" id="{9682C3A1-FA2A-4F83-9A02-C90AED1ECDE2}"/>
              </a:ext>
            </a:extLst>
          </p:cNvPr>
          <p:cNvCxnSpPr>
            <a:cxnSpLocks/>
          </p:cNvCxnSpPr>
          <p:nvPr/>
        </p:nvCxnSpPr>
        <p:spPr>
          <a:xfrm>
            <a:off x="4286423" y="5570589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xão reta 52">
            <a:extLst>
              <a:ext uri="{FF2B5EF4-FFF2-40B4-BE49-F238E27FC236}">
                <a16:creationId xmlns:a16="http://schemas.microsoft.com/office/drawing/2014/main" id="{DA52C513-9F2C-4FA2-B923-A4B549EC8D60}"/>
              </a:ext>
            </a:extLst>
          </p:cNvPr>
          <p:cNvCxnSpPr>
            <a:cxnSpLocks/>
          </p:cNvCxnSpPr>
          <p:nvPr/>
        </p:nvCxnSpPr>
        <p:spPr>
          <a:xfrm>
            <a:off x="4329490" y="6079161"/>
            <a:ext cx="7450595" cy="0"/>
          </a:xfrm>
          <a:prstGeom prst="line">
            <a:avLst/>
          </a:prstGeom>
          <a:ln w="19050">
            <a:solidFill>
              <a:srgbClr val="82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83915E9E-29BC-4E6C-8B5E-D0EAE58B8458}"/>
              </a:ext>
            </a:extLst>
          </p:cNvPr>
          <p:cNvSpPr txBox="1"/>
          <p:nvPr/>
        </p:nvSpPr>
        <p:spPr>
          <a:xfrm>
            <a:off x="4199703" y="4715052"/>
            <a:ext cx="78146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dirty="0">
                <a:solidFill>
                  <a:srgbClr val="990000"/>
                </a:solidFill>
                <a:latin typeface="Montserrat" panose="00000500000000000000" pitchFamily="2" charset="0"/>
              </a:rPr>
              <a:t>   PIZZA</a:t>
            </a:r>
            <a:r>
              <a:rPr lang="pt-PT" sz="16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                     REF         PREÇO        QUANTIDADE          AÇÕES</a:t>
            </a:r>
            <a:endParaRPr lang="pt-PT" sz="1600" b="0" dirty="0">
              <a:effectLst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81EC26A2-BF09-4975-BF22-C46DFC785207}"/>
              </a:ext>
            </a:extLst>
          </p:cNvPr>
          <p:cNvSpPr txBox="1"/>
          <p:nvPr/>
        </p:nvSpPr>
        <p:spPr>
          <a:xfrm>
            <a:off x="8826396" y="5205563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50</a:t>
            </a:r>
            <a:endParaRPr lang="pt-PT" sz="1400" b="0" dirty="0">
              <a:effectLst/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B4BD1557-04E2-4E52-9FDE-E079CB550DC5}"/>
              </a:ext>
            </a:extLst>
          </p:cNvPr>
          <p:cNvSpPr txBox="1"/>
          <p:nvPr/>
        </p:nvSpPr>
        <p:spPr>
          <a:xfrm>
            <a:off x="9928041" y="5205563"/>
            <a:ext cx="928799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Alterar</a:t>
            </a:r>
            <a:endParaRPr lang="pt-PT" sz="1400" b="0" dirty="0">
              <a:effectLst/>
            </a:endParaRP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ABFDFC38-3F39-4213-AF7D-C771BD7C5D5E}"/>
              </a:ext>
            </a:extLst>
          </p:cNvPr>
          <p:cNvSpPr txBox="1"/>
          <p:nvPr/>
        </p:nvSpPr>
        <p:spPr>
          <a:xfrm>
            <a:off x="5780333" y="5688423"/>
            <a:ext cx="133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R2</a:t>
            </a:r>
            <a:endParaRPr lang="pt-PT" sz="1400" b="0" dirty="0">
              <a:effectLst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A6E6964-E431-4097-B08D-8351E5F3B294}"/>
              </a:ext>
            </a:extLst>
          </p:cNvPr>
          <p:cNvSpPr txBox="1"/>
          <p:nvPr/>
        </p:nvSpPr>
        <p:spPr>
          <a:xfrm>
            <a:off x="10738907" y="5700204"/>
            <a:ext cx="142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Eliminar</a:t>
            </a:r>
            <a:endParaRPr lang="pt-PT" sz="1400" b="0" dirty="0">
              <a:effectLst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35616E2D-717F-4316-8BC4-6E321DBBB5A2}"/>
              </a:ext>
            </a:extLst>
          </p:cNvPr>
          <p:cNvSpPr txBox="1"/>
          <p:nvPr/>
        </p:nvSpPr>
        <p:spPr>
          <a:xfrm>
            <a:off x="4329489" y="5687117"/>
            <a:ext cx="12186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ITALIANA</a:t>
            </a:r>
            <a:endParaRPr lang="pt-PT" sz="1400" b="0" dirty="0">
              <a:effectLst/>
            </a:endParaRP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6150DAED-FE70-4330-BD8B-90EA5F63AA16}"/>
              </a:ext>
            </a:extLst>
          </p:cNvPr>
          <p:cNvSpPr txBox="1"/>
          <p:nvPr/>
        </p:nvSpPr>
        <p:spPr>
          <a:xfrm>
            <a:off x="8826396" y="5690910"/>
            <a:ext cx="794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Montserrat" panose="00000500000000000000" pitchFamily="2" charset="0"/>
              </a:rPr>
              <a:t>40</a:t>
            </a:r>
            <a:endParaRPr lang="pt-PT" sz="1400" b="0" dirty="0">
              <a:effectLst/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0FB1BEF-267B-4F01-A680-ED6C9846A27E}"/>
              </a:ext>
            </a:extLst>
          </p:cNvPr>
          <p:cNvSpPr txBox="1"/>
          <p:nvPr/>
        </p:nvSpPr>
        <p:spPr>
          <a:xfrm>
            <a:off x="9928041" y="5690910"/>
            <a:ext cx="928799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1" dirty="0">
                <a:solidFill>
                  <a:srgbClr val="000000"/>
                </a:solidFill>
                <a:latin typeface="Montserrat" panose="00000500000000000000" pitchFamily="2" charset="0"/>
              </a:rPr>
              <a:t>Alterar</a:t>
            </a:r>
            <a:endParaRPr lang="pt-PT" sz="1400" b="0" dirty="0">
              <a:effectLst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97D757B-0D25-478F-B9B9-102C1B1F27B0}"/>
              </a:ext>
            </a:extLst>
          </p:cNvPr>
          <p:cNvSpPr txBox="1"/>
          <p:nvPr/>
        </p:nvSpPr>
        <p:spPr>
          <a:xfrm>
            <a:off x="7115748" y="5693143"/>
            <a:ext cx="1001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10€-18€</a:t>
            </a:r>
            <a:endParaRPr lang="pt-PT" sz="1400" b="0" dirty="0">
              <a:effectLst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D26821CA-B809-41CC-80DA-C4C89FD932CB}"/>
              </a:ext>
            </a:extLst>
          </p:cNvPr>
          <p:cNvSpPr/>
          <p:nvPr/>
        </p:nvSpPr>
        <p:spPr>
          <a:xfrm>
            <a:off x="3720526" y="4097760"/>
            <a:ext cx="6052082" cy="4503433"/>
          </a:xfrm>
          <a:prstGeom prst="rect">
            <a:avLst/>
          </a:prstGeom>
          <a:solidFill>
            <a:schemeClr val="bg1"/>
          </a:solidFill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8293361-DDB3-4F9F-955B-1D375D41C5B6}"/>
              </a:ext>
            </a:extLst>
          </p:cNvPr>
          <p:cNvSpPr txBox="1"/>
          <p:nvPr/>
        </p:nvSpPr>
        <p:spPr>
          <a:xfrm>
            <a:off x="4842881" y="4466871"/>
            <a:ext cx="409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b="1" dirty="0">
                <a:solidFill>
                  <a:srgbClr val="990000"/>
                </a:solidFill>
                <a:latin typeface="Montserrat" panose="00000500000000000000" pitchFamily="2" charset="0"/>
              </a:rPr>
              <a:t>ADICIONAR NOVA PIZZA</a:t>
            </a:r>
            <a:endParaRPr lang="pt-PT" b="0" dirty="0">
              <a:effectLst/>
            </a:endParaRPr>
          </a:p>
        </p:txBody>
      </p:sp>
      <p:sp>
        <p:nvSpPr>
          <p:cNvPr id="51" name="Sinal de Multiplicação 50">
            <a:extLst>
              <a:ext uri="{FF2B5EF4-FFF2-40B4-BE49-F238E27FC236}">
                <a16:creationId xmlns:a16="http://schemas.microsoft.com/office/drawing/2014/main" id="{32D6F8D1-75E5-4B25-96AC-B1FC4AB399C3}"/>
              </a:ext>
            </a:extLst>
          </p:cNvPr>
          <p:cNvSpPr/>
          <p:nvPr/>
        </p:nvSpPr>
        <p:spPr>
          <a:xfrm>
            <a:off x="9410722" y="4256954"/>
            <a:ext cx="255494" cy="216831"/>
          </a:xfrm>
          <a:prstGeom prst="mathMultiply">
            <a:avLst/>
          </a:prstGeom>
          <a:solidFill>
            <a:srgbClr val="640000"/>
          </a:solidFill>
          <a:ln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E9BD2F8F-5285-4EC8-A3FF-FA89BA986ACF}"/>
              </a:ext>
            </a:extLst>
          </p:cNvPr>
          <p:cNvGrpSpPr/>
          <p:nvPr/>
        </p:nvGrpSpPr>
        <p:grpSpPr>
          <a:xfrm>
            <a:off x="5942048" y="7862940"/>
            <a:ext cx="1894613" cy="514818"/>
            <a:chOff x="6330869" y="9509937"/>
            <a:chExt cx="1894613" cy="514818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491E80F2-3B16-4BDA-8E9D-6BE7AD37AE93}"/>
                </a:ext>
              </a:extLst>
            </p:cNvPr>
            <p:cNvSpPr/>
            <p:nvPr/>
          </p:nvSpPr>
          <p:spPr>
            <a:xfrm>
              <a:off x="6330869" y="9509937"/>
              <a:ext cx="1839433" cy="514818"/>
            </a:xfrm>
            <a:prstGeom prst="rect">
              <a:avLst/>
            </a:prstGeom>
            <a:solidFill>
              <a:srgbClr val="7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020A51B1-DC55-46C2-82FF-3AD8C7ECB59C}"/>
                </a:ext>
              </a:extLst>
            </p:cNvPr>
            <p:cNvSpPr txBox="1"/>
            <p:nvPr/>
          </p:nvSpPr>
          <p:spPr>
            <a:xfrm>
              <a:off x="6386049" y="9595931"/>
              <a:ext cx="18394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ADICIONAR</a:t>
              </a:r>
            </a:p>
          </p:txBody>
        </p:sp>
      </p:grp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4706A9E-B731-40F1-8702-2C0621E12812}"/>
              </a:ext>
            </a:extLst>
          </p:cNvPr>
          <p:cNvSpPr txBox="1"/>
          <p:nvPr/>
        </p:nvSpPr>
        <p:spPr>
          <a:xfrm>
            <a:off x="4500771" y="5006806"/>
            <a:ext cx="1123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Nome: </a:t>
            </a:r>
            <a:endParaRPr lang="pt-PT" b="0" dirty="0">
              <a:effectLst/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34E28AAC-0DB8-4EDD-8332-E53C71CEBA45}"/>
              </a:ext>
            </a:extLst>
          </p:cNvPr>
          <p:cNvSpPr/>
          <p:nvPr/>
        </p:nvSpPr>
        <p:spPr>
          <a:xfrm>
            <a:off x="6515390" y="5012559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D0297734-755B-41D7-884E-EBB4F2E6DADB}"/>
              </a:ext>
            </a:extLst>
          </p:cNvPr>
          <p:cNvSpPr txBox="1"/>
          <p:nvPr/>
        </p:nvSpPr>
        <p:spPr>
          <a:xfrm>
            <a:off x="4473877" y="5440493"/>
            <a:ext cx="1522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Tipo: </a:t>
            </a:r>
            <a:endParaRPr lang="pt-PT" b="0" dirty="0">
              <a:effectLst/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8D5BB0FF-2129-4A39-947B-3F62BFD1C100}"/>
              </a:ext>
            </a:extLst>
          </p:cNvPr>
          <p:cNvSpPr/>
          <p:nvPr/>
        </p:nvSpPr>
        <p:spPr>
          <a:xfrm>
            <a:off x="6511526" y="5447785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B50541C3-6330-407E-932E-6C18825C5472}"/>
              </a:ext>
            </a:extLst>
          </p:cNvPr>
          <p:cNvSpPr txBox="1"/>
          <p:nvPr/>
        </p:nvSpPr>
        <p:spPr>
          <a:xfrm>
            <a:off x="4474188" y="5871167"/>
            <a:ext cx="1714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dirty="0">
                <a:solidFill>
                  <a:srgbClr val="990000"/>
                </a:solidFill>
                <a:latin typeface="Montserrat" panose="00000500000000000000" pitchFamily="2" charset="0"/>
              </a:rPr>
              <a:t>Preço</a:t>
            </a: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: </a:t>
            </a:r>
            <a:endParaRPr lang="pt-PT" b="0" dirty="0">
              <a:effectLst/>
            </a:endParaRP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351F50D9-718C-4481-AF3A-E6FF1BFE303A}"/>
              </a:ext>
            </a:extLst>
          </p:cNvPr>
          <p:cNvSpPr/>
          <p:nvPr/>
        </p:nvSpPr>
        <p:spPr>
          <a:xfrm>
            <a:off x="6524973" y="5877728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50E78E58-FDA8-4FA3-B079-9DB2DA7C54F3}"/>
              </a:ext>
            </a:extLst>
          </p:cNvPr>
          <p:cNvSpPr txBox="1"/>
          <p:nvPr/>
        </p:nvSpPr>
        <p:spPr>
          <a:xfrm>
            <a:off x="4500771" y="6275069"/>
            <a:ext cx="1740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 err="1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Img</a:t>
            </a: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 da Lista: </a:t>
            </a:r>
            <a:endParaRPr lang="pt-PT" b="0" dirty="0">
              <a:effectLst/>
            </a:endParaRPr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5DA57F57-0B67-46B3-B4F0-106968BC216B}"/>
              </a:ext>
            </a:extLst>
          </p:cNvPr>
          <p:cNvSpPr/>
          <p:nvPr/>
        </p:nvSpPr>
        <p:spPr>
          <a:xfrm>
            <a:off x="6521531" y="6308058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380CD0BA-C606-490C-BBD0-75847D696731}"/>
              </a:ext>
            </a:extLst>
          </p:cNvPr>
          <p:cNvSpPr txBox="1"/>
          <p:nvPr/>
        </p:nvSpPr>
        <p:spPr>
          <a:xfrm>
            <a:off x="4504213" y="6712503"/>
            <a:ext cx="213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 err="1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Img</a:t>
            </a: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 da Escolha: </a:t>
            </a:r>
            <a:endParaRPr lang="pt-PT" b="0" dirty="0">
              <a:effectLst/>
            </a:endParaRPr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5BF30859-EE04-47E8-A8A9-1B94B885BA31}"/>
              </a:ext>
            </a:extLst>
          </p:cNvPr>
          <p:cNvSpPr/>
          <p:nvPr/>
        </p:nvSpPr>
        <p:spPr>
          <a:xfrm>
            <a:off x="6524973" y="6745492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AF536B81-E62F-40C4-998B-39FB0EFF07FA}"/>
              </a:ext>
            </a:extLst>
          </p:cNvPr>
          <p:cNvSpPr txBox="1"/>
          <p:nvPr/>
        </p:nvSpPr>
        <p:spPr>
          <a:xfrm>
            <a:off x="4508174" y="7147383"/>
            <a:ext cx="1930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Ingredientes: </a:t>
            </a:r>
            <a:endParaRPr lang="pt-PT" b="0" dirty="0">
              <a:effectLst/>
            </a:endParaRPr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07E7EA30-866B-4155-83D6-C2EEEE33B93E}"/>
              </a:ext>
            </a:extLst>
          </p:cNvPr>
          <p:cNvSpPr/>
          <p:nvPr/>
        </p:nvSpPr>
        <p:spPr>
          <a:xfrm>
            <a:off x="6528935" y="7180372"/>
            <a:ext cx="255828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66" name="Conexão reta unidirecional 65">
            <a:extLst>
              <a:ext uri="{FF2B5EF4-FFF2-40B4-BE49-F238E27FC236}">
                <a16:creationId xmlns:a16="http://schemas.microsoft.com/office/drawing/2014/main" id="{B39DEEBA-4ACC-46DE-8249-B39942247451}"/>
              </a:ext>
            </a:extLst>
          </p:cNvPr>
          <p:cNvCxnSpPr>
            <a:cxnSpLocks/>
          </p:cNvCxnSpPr>
          <p:nvPr/>
        </p:nvCxnSpPr>
        <p:spPr>
          <a:xfrm flipH="1">
            <a:off x="10748143" y="6173890"/>
            <a:ext cx="1786090" cy="6512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ângulo 68">
            <a:extLst>
              <a:ext uri="{FF2B5EF4-FFF2-40B4-BE49-F238E27FC236}">
                <a16:creationId xmlns:a16="http://schemas.microsoft.com/office/drawing/2014/main" id="{56844474-165C-4707-A5A5-6C7A0023CC75}"/>
              </a:ext>
            </a:extLst>
          </p:cNvPr>
          <p:cNvSpPr/>
          <p:nvPr/>
        </p:nvSpPr>
        <p:spPr>
          <a:xfrm>
            <a:off x="12534232" y="5843239"/>
            <a:ext cx="3378293" cy="72517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9566E4B-9F8B-436F-8C87-5F8455920492}"/>
              </a:ext>
            </a:extLst>
          </p:cNvPr>
          <p:cNvSpPr txBox="1"/>
          <p:nvPr/>
        </p:nvSpPr>
        <p:spPr>
          <a:xfrm>
            <a:off x="12440104" y="5869224"/>
            <a:ext cx="3472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Formatação igual à dos</a:t>
            </a:r>
          </a:p>
          <a:p>
            <a:pPr algn="ctr"/>
            <a:r>
              <a:rPr lang="pt-PT" dirty="0">
                <a:solidFill>
                  <a:srgbClr val="000000"/>
                </a:solidFill>
                <a:latin typeface="Montserrat" panose="00000500000000000000" pitchFamily="2" charset="0"/>
              </a:rPr>
              <a:t>ingredientes</a:t>
            </a:r>
            <a:endParaRPr lang="pt-PT" dirty="0"/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F5E15176-C074-4BCE-B04C-1DD16A1E2F33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38224152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781918"/>
            <a:ext cx="12192000" cy="52592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13447" y="12015239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AF15FAFE-EF21-431B-9D55-B69FEE59E322}"/>
              </a:ext>
            </a:extLst>
          </p:cNvPr>
          <p:cNvSpPr txBox="1"/>
          <p:nvPr/>
        </p:nvSpPr>
        <p:spPr>
          <a:xfrm>
            <a:off x="-13447" y="1562621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ÁREA DO</a:t>
            </a:r>
            <a:b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ADMINISTRADOR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3962109" y="4016433"/>
            <a:ext cx="0" cy="3786323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1C12F8-E2AE-4F2E-8CB9-F70017BDF6CD}"/>
              </a:ext>
            </a:extLst>
          </p:cNvPr>
          <p:cNvSpPr txBox="1"/>
          <p:nvPr/>
        </p:nvSpPr>
        <p:spPr>
          <a:xfrm>
            <a:off x="833719" y="3954923"/>
            <a:ext cx="31283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ESTATÍSTICAS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PIZZAS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728FE24F-CE2D-4202-9101-85D2A7F69863}"/>
              </a:ext>
            </a:extLst>
          </p:cNvPr>
          <p:cNvSpPr txBox="1"/>
          <p:nvPr/>
        </p:nvSpPr>
        <p:spPr>
          <a:xfrm>
            <a:off x="4923440" y="3954826"/>
            <a:ext cx="353023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Nome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dirty="0">
              <a:solidFill>
                <a:srgbClr val="990000"/>
              </a:solidFill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b="0" dirty="0">
              <a:solidFill>
                <a:srgbClr val="990000"/>
              </a:solidFill>
              <a:effectLst/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b="0" dirty="0">
              <a:solidFill>
                <a:srgbClr val="990000"/>
              </a:solidFill>
              <a:effectLst/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Nome de utilizador</a:t>
            </a:r>
            <a:br>
              <a:rPr lang="pt-PT" dirty="0"/>
            </a:br>
            <a:endParaRPr lang="pt-PT" dirty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8BA27E0D-7D82-4343-A6DA-262CB110D96C}"/>
              </a:ext>
            </a:extLst>
          </p:cNvPr>
          <p:cNvSpPr/>
          <p:nvPr/>
        </p:nvSpPr>
        <p:spPr>
          <a:xfrm>
            <a:off x="4981325" y="4316839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B4B2062F-A974-44FA-9B3A-3251CE3D17BC}"/>
              </a:ext>
            </a:extLst>
          </p:cNvPr>
          <p:cNvSpPr/>
          <p:nvPr/>
        </p:nvSpPr>
        <p:spPr>
          <a:xfrm>
            <a:off x="4965839" y="5247693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6114DAB2-7E88-4CD5-BCD8-41604F099125}"/>
              </a:ext>
            </a:extLst>
          </p:cNvPr>
          <p:cNvSpPr/>
          <p:nvPr/>
        </p:nvSpPr>
        <p:spPr>
          <a:xfrm>
            <a:off x="4981325" y="6169270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490CC390-20E8-4487-AE11-B67EBBD7BC77}"/>
              </a:ext>
            </a:extLst>
          </p:cNvPr>
          <p:cNvSpPr txBox="1"/>
          <p:nvPr/>
        </p:nvSpPr>
        <p:spPr>
          <a:xfrm>
            <a:off x="4923440" y="5800495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Endereço de email</a:t>
            </a:r>
            <a:endParaRPr lang="pt-PT" sz="1400" dirty="0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829F7CC3-9E0A-49F9-B017-70668A188EB2}"/>
              </a:ext>
            </a:extLst>
          </p:cNvPr>
          <p:cNvSpPr/>
          <p:nvPr/>
        </p:nvSpPr>
        <p:spPr>
          <a:xfrm>
            <a:off x="4965839" y="7100410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C8BDB5E3-D78E-4D36-930D-FA1F1CEE8549}"/>
              </a:ext>
            </a:extLst>
          </p:cNvPr>
          <p:cNvSpPr txBox="1"/>
          <p:nvPr/>
        </p:nvSpPr>
        <p:spPr>
          <a:xfrm>
            <a:off x="4907954" y="6731635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Morada</a:t>
            </a:r>
            <a:endParaRPr lang="pt-PT" sz="1400" dirty="0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0CEA6A8D-022D-4B8D-AEFA-23889C67F5E6}"/>
              </a:ext>
            </a:extLst>
          </p:cNvPr>
          <p:cNvSpPr/>
          <p:nvPr/>
        </p:nvSpPr>
        <p:spPr>
          <a:xfrm>
            <a:off x="4981325" y="7983472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10A0BAD4-0411-4900-8CCE-5DD5999C0DA9}"/>
              </a:ext>
            </a:extLst>
          </p:cNvPr>
          <p:cNvSpPr txBox="1"/>
          <p:nvPr/>
        </p:nvSpPr>
        <p:spPr>
          <a:xfrm>
            <a:off x="4923440" y="7614697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Telefone</a:t>
            </a:r>
            <a:endParaRPr lang="pt-PT" sz="1400" dirty="0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1C94009C-22A6-49D0-931B-789E43BD1C88}"/>
              </a:ext>
            </a:extLst>
          </p:cNvPr>
          <p:cNvSpPr/>
          <p:nvPr/>
        </p:nvSpPr>
        <p:spPr>
          <a:xfrm>
            <a:off x="4981325" y="9022835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3EECB5CC-A680-418E-867D-AE2C58A33C23}"/>
              </a:ext>
            </a:extLst>
          </p:cNvPr>
          <p:cNvSpPr txBox="1"/>
          <p:nvPr/>
        </p:nvSpPr>
        <p:spPr>
          <a:xfrm>
            <a:off x="4907954" y="8491820"/>
            <a:ext cx="61722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00" dirty="0">
                <a:solidFill>
                  <a:srgbClr val="990000"/>
                </a:solidFill>
                <a:latin typeface="Montserrat" panose="00000500000000000000" pitchFamily="2" charset="0"/>
              </a:rPr>
              <a:t>Alterar senha</a:t>
            </a:r>
          </a:p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Senha atual</a:t>
            </a:r>
            <a:endParaRPr lang="pt-PT" sz="1400" dirty="0"/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A8BDE519-AB24-4967-A22E-A9B284ADCA15}"/>
              </a:ext>
            </a:extLst>
          </p:cNvPr>
          <p:cNvSpPr/>
          <p:nvPr/>
        </p:nvSpPr>
        <p:spPr>
          <a:xfrm>
            <a:off x="4965839" y="9804957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8991F43A-CA69-43C0-AB7A-D30E011A4B88}"/>
              </a:ext>
            </a:extLst>
          </p:cNvPr>
          <p:cNvSpPr txBox="1"/>
          <p:nvPr/>
        </p:nvSpPr>
        <p:spPr>
          <a:xfrm>
            <a:off x="4923440" y="9488091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Nova senha</a:t>
            </a:r>
            <a:endParaRPr lang="pt-PT" sz="1400" dirty="0"/>
          </a:p>
        </p:txBody>
      </p:sp>
      <p:sp>
        <p:nvSpPr>
          <p:cNvPr id="98" name="Retângulo 97">
            <a:extLst>
              <a:ext uri="{FF2B5EF4-FFF2-40B4-BE49-F238E27FC236}">
                <a16:creationId xmlns:a16="http://schemas.microsoft.com/office/drawing/2014/main" id="{9C803E6A-F9EF-4334-AE5D-16BFBAD2D772}"/>
              </a:ext>
            </a:extLst>
          </p:cNvPr>
          <p:cNvSpPr/>
          <p:nvPr/>
        </p:nvSpPr>
        <p:spPr>
          <a:xfrm>
            <a:off x="4965839" y="10597253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CB87C887-5458-4558-96C6-583BC2412479}"/>
              </a:ext>
            </a:extLst>
          </p:cNvPr>
          <p:cNvSpPr txBox="1"/>
          <p:nvPr/>
        </p:nvSpPr>
        <p:spPr>
          <a:xfrm>
            <a:off x="4892266" y="10279725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Confirme a nova senha</a:t>
            </a:r>
            <a:endParaRPr lang="pt-PT" sz="1400" dirty="0"/>
          </a:p>
        </p:txBody>
      </p: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2084F4D0-F6CB-4A65-A5E7-B3E581F96170}"/>
              </a:ext>
            </a:extLst>
          </p:cNvPr>
          <p:cNvGrpSpPr/>
          <p:nvPr/>
        </p:nvGrpSpPr>
        <p:grpSpPr>
          <a:xfrm>
            <a:off x="4959861" y="11191424"/>
            <a:ext cx="1839433" cy="514818"/>
            <a:chOff x="6330869" y="9509937"/>
            <a:chExt cx="1839433" cy="514818"/>
          </a:xfrm>
        </p:grpSpPr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6DD28371-486E-4B66-91A2-24C5FD359802}"/>
                </a:ext>
              </a:extLst>
            </p:cNvPr>
            <p:cNvSpPr/>
            <p:nvPr/>
          </p:nvSpPr>
          <p:spPr>
            <a:xfrm>
              <a:off x="6330869" y="9509937"/>
              <a:ext cx="1839433" cy="514818"/>
            </a:xfrm>
            <a:prstGeom prst="rect">
              <a:avLst/>
            </a:prstGeom>
            <a:solidFill>
              <a:srgbClr val="7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D5A35B48-D1F5-4344-8399-8F4B6F32E24A}"/>
                </a:ext>
              </a:extLst>
            </p:cNvPr>
            <p:cNvSpPr txBox="1"/>
            <p:nvPr/>
          </p:nvSpPr>
          <p:spPr>
            <a:xfrm>
              <a:off x="6352333" y="9595931"/>
              <a:ext cx="181796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SUBMETER</a:t>
              </a:r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B63FA91B-2FEF-4C4B-8E0E-60A775B14E4E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809912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FD079AB-5C5D-4972-B394-F883B2E9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t="33235" r="8446" b="30585"/>
          <a:stretch/>
        </p:blipFill>
        <p:spPr bwMode="auto">
          <a:xfrm>
            <a:off x="1" y="1210866"/>
            <a:ext cx="12205446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8737B3C-BF1A-4D43-8384-B98E67579EF1}"/>
              </a:ext>
            </a:extLst>
          </p:cNvPr>
          <p:cNvGrpSpPr/>
          <p:nvPr/>
        </p:nvGrpSpPr>
        <p:grpSpPr>
          <a:xfrm>
            <a:off x="280989" y="73654"/>
            <a:ext cx="12063405" cy="881204"/>
            <a:chOff x="280989" y="73654"/>
            <a:chExt cx="12063405" cy="881204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02D2D609-8479-4F94-A623-C336819D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9" y="176213"/>
              <a:ext cx="862011" cy="77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AD5B614-C66F-4B19-9D52-9F3A20281F6A}"/>
                </a:ext>
              </a:extLst>
            </p:cNvPr>
            <p:cNvSpPr txBox="1"/>
            <p:nvPr/>
          </p:nvSpPr>
          <p:spPr>
            <a:xfrm>
              <a:off x="1143000" y="338435"/>
              <a:ext cx="1466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PIZZAS</a:t>
              </a:r>
              <a:endParaRPr lang="pt-PT" sz="1400" b="0" dirty="0">
                <a:effectLst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E24D38-3560-4116-8747-50C0BA695F80}"/>
                </a:ext>
              </a:extLst>
            </p:cNvPr>
            <p:cNvSpPr txBox="1"/>
            <p:nvPr/>
          </p:nvSpPr>
          <p:spPr>
            <a:xfrm>
              <a:off x="2505075" y="321743"/>
              <a:ext cx="304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COMO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FUNCIONAMOS</a:t>
              </a:r>
              <a:endParaRPr lang="pt-PT" sz="1400" b="0" dirty="0">
                <a:effectLst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7D8E439-8666-4E6F-B540-AA77AF962528}"/>
                </a:ext>
              </a:extLst>
            </p:cNvPr>
            <p:cNvSpPr txBox="1"/>
            <p:nvPr/>
          </p:nvSpPr>
          <p:spPr>
            <a:xfrm>
              <a:off x="4981577" y="321743"/>
              <a:ext cx="1657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SOBRE</a:t>
              </a:r>
              <a:r>
                <a:rPr lang="pt-PT" sz="14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NÓS</a:t>
              </a:r>
              <a:endParaRPr lang="pt-PT" sz="1400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A4B4BBD-3156-4D8B-9010-E90055307343}"/>
                </a:ext>
              </a:extLst>
            </p:cNvPr>
            <p:cNvSpPr txBox="1"/>
            <p:nvPr/>
          </p:nvSpPr>
          <p:spPr>
            <a:xfrm>
              <a:off x="6438900" y="321742"/>
              <a:ext cx="2400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A MINHA CONTA</a:t>
              </a:r>
              <a:endParaRPr lang="pt-PT" sz="1400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B0E385-6B87-42A4-AB3F-7C7AC34330E6}"/>
                </a:ext>
              </a:extLst>
            </p:cNvPr>
            <p:cNvSpPr txBox="1"/>
            <p:nvPr/>
          </p:nvSpPr>
          <p:spPr>
            <a:xfrm>
              <a:off x="8362946" y="321741"/>
              <a:ext cx="1933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DOWNLOADS</a:t>
              </a:r>
              <a:endParaRPr lang="pt-PT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E62C34F-0E00-4B5D-94D4-687BC035ADAA}"/>
                </a:ext>
              </a:extLst>
            </p:cNvPr>
            <p:cNvSpPr txBox="1"/>
            <p:nvPr/>
          </p:nvSpPr>
          <p:spPr>
            <a:xfrm>
              <a:off x="10096496" y="492323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i="0" u="none" strike="noStrike" dirty="0">
                  <a:solidFill>
                    <a:srgbClr val="990000"/>
                  </a:solidFill>
                  <a:effectLst/>
                  <a:latin typeface="Montserrat" panose="00000500000000000000" pitchFamily="2" charset="0"/>
                </a:rPr>
                <a:t>Carrinho</a:t>
              </a:r>
              <a:endParaRPr lang="pt-PT" sz="1200" dirty="0"/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D2959E54-96FA-48C1-A73C-EB88F5A7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19" y="73654"/>
              <a:ext cx="397962" cy="39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8355CF-25CC-4604-860F-18A66FD926AB}"/>
                </a:ext>
              </a:extLst>
            </p:cNvPr>
            <p:cNvSpPr txBox="1"/>
            <p:nvPr/>
          </p:nvSpPr>
          <p:spPr>
            <a:xfrm>
              <a:off x="11010894" y="491018"/>
              <a:ext cx="1333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200" dirty="0">
                  <a:solidFill>
                    <a:srgbClr val="990000"/>
                  </a:solidFill>
                  <a:latin typeface="Montserrat" panose="00000500000000000000" pitchFamily="2" charset="0"/>
                </a:rPr>
                <a:t>Login</a:t>
              </a:r>
              <a:endParaRPr lang="pt-PT" sz="1200" dirty="0"/>
            </a:p>
          </p:txBody>
        </p:sp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56EE0AB-A37C-4041-955E-7BBE0D8B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594" y="93748"/>
              <a:ext cx="292100" cy="35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04489468-97C8-4505-B99B-582E4816FB47}"/>
              </a:ext>
            </a:extLst>
          </p:cNvPr>
          <p:cNvSpPr/>
          <p:nvPr/>
        </p:nvSpPr>
        <p:spPr>
          <a:xfrm>
            <a:off x="0" y="6781918"/>
            <a:ext cx="12192000" cy="52592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211FA00-0BE9-4832-BB4A-AD1A6FD9122B}"/>
              </a:ext>
            </a:extLst>
          </p:cNvPr>
          <p:cNvGrpSpPr/>
          <p:nvPr/>
        </p:nvGrpSpPr>
        <p:grpSpPr>
          <a:xfrm>
            <a:off x="13447" y="12015239"/>
            <a:ext cx="12192000" cy="2102810"/>
            <a:chOff x="0" y="5403010"/>
            <a:chExt cx="12192000" cy="210281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A66A324-2C3B-45C3-9BFD-B878A22E17BC}"/>
                </a:ext>
              </a:extLst>
            </p:cNvPr>
            <p:cNvSpPr/>
            <p:nvPr/>
          </p:nvSpPr>
          <p:spPr>
            <a:xfrm>
              <a:off x="0" y="5403011"/>
              <a:ext cx="12000896" cy="2057892"/>
            </a:xfrm>
            <a:prstGeom prst="rect">
              <a:avLst/>
            </a:prstGeom>
            <a:solidFill>
              <a:srgbClr val="3E0000"/>
            </a:solidFill>
            <a:ln>
              <a:solidFill>
                <a:srgbClr val="3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871D39B-2F2D-4A11-ADC1-E415984688C8}"/>
                </a:ext>
              </a:extLst>
            </p:cNvPr>
            <p:cNvSpPr txBox="1"/>
            <p:nvPr/>
          </p:nvSpPr>
          <p:spPr>
            <a:xfrm>
              <a:off x="3103609" y="5523024"/>
              <a:ext cx="2302247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HORÁRIO</a:t>
              </a:r>
              <a:endParaRPr lang="pt-PT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SEGUNDA A QUINTA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- 23:00h </a:t>
              </a:r>
              <a:endParaRPr lang="pt-PT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pt-PT" sz="1400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SEXTA A DOMINGO</a:t>
              </a:r>
              <a:endParaRPr lang="pt-PT" sz="14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b="0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11:00h - 24:00h </a:t>
              </a:r>
              <a:endParaRPr lang="pt-PT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BC2133B-0E73-4C55-9C26-E78329DCCABD}"/>
                </a:ext>
              </a:extLst>
            </p:cNvPr>
            <p:cNvSpPr txBox="1"/>
            <p:nvPr/>
          </p:nvSpPr>
          <p:spPr>
            <a:xfrm>
              <a:off x="191104" y="5523024"/>
              <a:ext cx="256381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600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ENCONTRA-NOS</a:t>
              </a:r>
              <a:endParaRPr lang="pt-PT" sz="1600" b="0" dirty="0">
                <a:effectLst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br>
                <a:rPr lang="pt-PT" b="0" dirty="0">
                  <a:effectLst/>
                </a:rPr>
              </a:b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R. Dr. Roberto Frias, s/n, 4200-465 Porto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endParaRPr lang="pt-PT" sz="1400" dirty="0">
                <a:solidFill>
                  <a:srgbClr val="CCCCCC"/>
                </a:solidFill>
                <a:latin typeface="Montserrat" panose="00000500000000000000" pitchFamily="2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pt-PT" sz="1400" dirty="0">
                  <a:solidFill>
                    <a:srgbClr val="CCCCCC"/>
                  </a:solidFill>
                  <a:latin typeface="Montserrat" panose="00000500000000000000" pitchFamily="2" charset="0"/>
                </a:rPr>
                <a:t>+351 22 508 1400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FE1D241-1464-41CD-B6C9-DCCE9F272568}"/>
                </a:ext>
              </a:extLst>
            </p:cNvPr>
            <p:cNvSpPr txBox="1"/>
            <p:nvPr/>
          </p:nvSpPr>
          <p:spPr>
            <a:xfrm>
              <a:off x="5754543" y="5523024"/>
              <a:ext cx="186685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PT" b="1" i="0" u="none" strike="noStrike" dirty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SEGUE-NOS</a:t>
              </a:r>
              <a:endParaRPr lang="pt-PT" b="0" dirty="0">
                <a:effectLst/>
              </a:endParaRPr>
            </a:p>
            <a:p>
              <a:br>
                <a:rPr lang="pt-PT" b="0" dirty="0">
                  <a:effectLst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Facebook</a:t>
              </a:r>
              <a:b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</a:br>
              <a:r>
                <a:rPr lang="pt-PT" sz="1400" b="1" i="0" u="none" strike="noStrike" dirty="0">
                  <a:solidFill>
                    <a:srgbClr val="CCCCCC"/>
                  </a:solidFill>
                  <a:effectLst/>
                  <a:latin typeface="Montserrat" panose="00000500000000000000" pitchFamily="2" charset="0"/>
                </a:rPr>
                <a:t>Instagram</a:t>
              </a:r>
              <a:endParaRPr lang="pt-PT" sz="1400" dirty="0"/>
            </a:p>
          </p:txBody>
        </p:sp>
        <p:pic>
          <p:nvPicPr>
            <p:cNvPr id="65" name="Picture 14">
              <a:extLst>
                <a:ext uri="{FF2B5EF4-FFF2-40B4-BE49-F238E27FC236}">
                  <a16:creationId xmlns:a16="http://schemas.microsoft.com/office/drawing/2014/main" id="{90C58A12-4BCC-46A4-9865-40BF1875C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672" y="5403010"/>
              <a:ext cx="3738328" cy="210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AF15FAFE-EF21-431B-9D55-B69FEE59E322}"/>
              </a:ext>
            </a:extLst>
          </p:cNvPr>
          <p:cNvSpPr txBox="1"/>
          <p:nvPr/>
        </p:nvSpPr>
        <p:spPr>
          <a:xfrm>
            <a:off x="-13447" y="1562621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ÁREA DO</a:t>
            </a:r>
            <a:b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</a:br>
            <a:r>
              <a:rPr lang="pt-PT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ADMINISTRADOR</a:t>
            </a:r>
            <a:endParaRPr lang="pt-PT" sz="600" b="0" dirty="0">
              <a:effectLst/>
            </a:endParaRPr>
          </a:p>
          <a:p>
            <a:br>
              <a:rPr lang="pt-PT" sz="600" dirty="0"/>
            </a:br>
            <a:endParaRPr lang="pt-PT" sz="600" dirty="0"/>
          </a:p>
        </p:txBody>
      </p: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5E14E20-EC8A-4797-B183-93B861A19E3B}"/>
              </a:ext>
            </a:extLst>
          </p:cNvPr>
          <p:cNvCxnSpPr>
            <a:cxnSpLocks/>
          </p:cNvCxnSpPr>
          <p:nvPr/>
        </p:nvCxnSpPr>
        <p:spPr>
          <a:xfrm>
            <a:off x="6523543" y="629518"/>
            <a:ext cx="1531245" cy="0"/>
          </a:xfrm>
          <a:prstGeom prst="line">
            <a:avLst/>
          </a:prstGeom>
          <a:ln w="28575">
            <a:solidFill>
              <a:srgbClr val="7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>
            <a:extLst>
              <a:ext uri="{FF2B5EF4-FFF2-40B4-BE49-F238E27FC236}">
                <a16:creationId xmlns:a16="http://schemas.microsoft.com/office/drawing/2014/main" id="{664FB6DC-41E0-4E22-A973-771DBB5D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8666" r="56214" b="35154"/>
          <a:stretch/>
        </p:blipFill>
        <p:spPr bwMode="auto">
          <a:xfrm>
            <a:off x="-13447" y="1213762"/>
            <a:ext cx="2465293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64538D4-2FE6-4203-9FF7-3C64FF7D46E3}"/>
              </a:ext>
            </a:extLst>
          </p:cNvPr>
          <p:cNvCxnSpPr>
            <a:cxnSpLocks/>
          </p:cNvCxnSpPr>
          <p:nvPr/>
        </p:nvCxnSpPr>
        <p:spPr>
          <a:xfrm>
            <a:off x="3962109" y="4016433"/>
            <a:ext cx="0" cy="3786323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1C12F8-E2AE-4F2E-8CB9-F70017BDF6CD}"/>
              </a:ext>
            </a:extLst>
          </p:cNvPr>
          <p:cNvSpPr txBox="1"/>
          <p:nvPr/>
        </p:nvSpPr>
        <p:spPr>
          <a:xfrm>
            <a:off x="833719" y="3954923"/>
            <a:ext cx="31283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PAINEL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ENCOMENDAS</a:t>
            </a:r>
            <a:endParaRPr lang="pt-PT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ESTATÍSTICAS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INGREDIENTES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PIZZAS</a:t>
            </a:r>
            <a:endParaRPr lang="pt-PT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1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DETALHES DA CONTA</a:t>
            </a:r>
            <a:endParaRPr lang="pt-PT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b="0" dirty="0">
                <a:effectLst/>
              </a:rPr>
            </a:br>
            <a:r>
              <a:rPr lang="pt-PT" sz="18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SAIR</a:t>
            </a:r>
            <a:endParaRPr lang="pt-PT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728FE24F-CE2D-4202-9101-85D2A7F69863}"/>
              </a:ext>
            </a:extLst>
          </p:cNvPr>
          <p:cNvSpPr txBox="1"/>
          <p:nvPr/>
        </p:nvSpPr>
        <p:spPr>
          <a:xfrm>
            <a:off x="4923440" y="3954826"/>
            <a:ext cx="353023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Nome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dirty="0">
              <a:solidFill>
                <a:srgbClr val="990000"/>
              </a:solidFill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b="0" dirty="0">
              <a:solidFill>
                <a:srgbClr val="990000"/>
              </a:solidFill>
              <a:effectLst/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400" b="0" dirty="0">
              <a:solidFill>
                <a:srgbClr val="990000"/>
              </a:solidFill>
              <a:effectLst/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Nome de utilizador</a:t>
            </a:r>
            <a:br>
              <a:rPr lang="pt-PT" dirty="0"/>
            </a:br>
            <a:endParaRPr lang="pt-PT" dirty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8BA27E0D-7D82-4343-A6DA-262CB110D96C}"/>
              </a:ext>
            </a:extLst>
          </p:cNvPr>
          <p:cNvSpPr/>
          <p:nvPr/>
        </p:nvSpPr>
        <p:spPr>
          <a:xfrm>
            <a:off x="4981325" y="4316839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B4B2062F-A974-44FA-9B3A-3251CE3D17BC}"/>
              </a:ext>
            </a:extLst>
          </p:cNvPr>
          <p:cNvSpPr/>
          <p:nvPr/>
        </p:nvSpPr>
        <p:spPr>
          <a:xfrm>
            <a:off x="4965839" y="5247693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6114DAB2-7E88-4CD5-BCD8-41604F099125}"/>
              </a:ext>
            </a:extLst>
          </p:cNvPr>
          <p:cNvSpPr/>
          <p:nvPr/>
        </p:nvSpPr>
        <p:spPr>
          <a:xfrm>
            <a:off x="4981325" y="6169270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490CC390-20E8-4487-AE11-B67EBBD7BC77}"/>
              </a:ext>
            </a:extLst>
          </p:cNvPr>
          <p:cNvSpPr txBox="1"/>
          <p:nvPr/>
        </p:nvSpPr>
        <p:spPr>
          <a:xfrm>
            <a:off x="4923440" y="5800495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Endereço de email</a:t>
            </a:r>
            <a:endParaRPr lang="pt-PT" sz="1400" dirty="0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829F7CC3-9E0A-49F9-B017-70668A188EB2}"/>
              </a:ext>
            </a:extLst>
          </p:cNvPr>
          <p:cNvSpPr/>
          <p:nvPr/>
        </p:nvSpPr>
        <p:spPr>
          <a:xfrm>
            <a:off x="4965839" y="7100410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C8BDB5E3-D78E-4D36-930D-FA1F1CEE8549}"/>
              </a:ext>
            </a:extLst>
          </p:cNvPr>
          <p:cNvSpPr txBox="1"/>
          <p:nvPr/>
        </p:nvSpPr>
        <p:spPr>
          <a:xfrm>
            <a:off x="4907954" y="6731635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Morada</a:t>
            </a:r>
            <a:endParaRPr lang="pt-PT" sz="1400" dirty="0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0CEA6A8D-022D-4B8D-AEFA-23889C67F5E6}"/>
              </a:ext>
            </a:extLst>
          </p:cNvPr>
          <p:cNvSpPr/>
          <p:nvPr/>
        </p:nvSpPr>
        <p:spPr>
          <a:xfrm>
            <a:off x="4981325" y="7983472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10A0BAD4-0411-4900-8CCE-5DD5999C0DA9}"/>
              </a:ext>
            </a:extLst>
          </p:cNvPr>
          <p:cNvSpPr txBox="1"/>
          <p:nvPr/>
        </p:nvSpPr>
        <p:spPr>
          <a:xfrm>
            <a:off x="4923440" y="7614697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Telefone</a:t>
            </a:r>
            <a:endParaRPr lang="pt-PT" sz="1400" dirty="0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1C94009C-22A6-49D0-931B-789E43BD1C88}"/>
              </a:ext>
            </a:extLst>
          </p:cNvPr>
          <p:cNvSpPr/>
          <p:nvPr/>
        </p:nvSpPr>
        <p:spPr>
          <a:xfrm>
            <a:off x="4981325" y="9022835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3EECB5CC-A680-418E-867D-AE2C58A33C23}"/>
              </a:ext>
            </a:extLst>
          </p:cNvPr>
          <p:cNvSpPr txBox="1"/>
          <p:nvPr/>
        </p:nvSpPr>
        <p:spPr>
          <a:xfrm>
            <a:off x="4907954" y="8491820"/>
            <a:ext cx="61722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00" dirty="0">
                <a:solidFill>
                  <a:srgbClr val="990000"/>
                </a:solidFill>
                <a:latin typeface="Montserrat" panose="00000500000000000000" pitchFamily="2" charset="0"/>
              </a:rPr>
              <a:t>Alterar senha</a:t>
            </a:r>
          </a:p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Senha atual</a:t>
            </a:r>
            <a:endParaRPr lang="pt-PT" sz="1400" dirty="0"/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A8BDE519-AB24-4967-A22E-A9B284ADCA15}"/>
              </a:ext>
            </a:extLst>
          </p:cNvPr>
          <p:cNvSpPr/>
          <p:nvPr/>
        </p:nvSpPr>
        <p:spPr>
          <a:xfrm>
            <a:off x="4965839" y="9804957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8991F43A-CA69-43C0-AB7A-D30E011A4B88}"/>
              </a:ext>
            </a:extLst>
          </p:cNvPr>
          <p:cNvSpPr txBox="1"/>
          <p:nvPr/>
        </p:nvSpPr>
        <p:spPr>
          <a:xfrm>
            <a:off x="4923440" y="9488091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Nova senha</a:t>
            </a:r>
            <a:endParaRPr lang="pt-PT" sz="1400" dirty="0"/>
          </a:p>
        </p:txBody>
      </p:sp>
      <p:sp>
        <p:nvSpPr>
          <p:cNvPr id="98" name="Retângulo 97">
            <a:extLst>
              <a:ext uri="{FF2B5EF4-FFF2-40B4-BE49-F238E27FC236}">
                <a16:creationId xmlns:a16="http://schemas.microsoft.com/office/drawing/2014/main" id="{9C803E6A-F9EF-4334-AE5D-16BFBAD2D772}"/>
              </a:ext>
            </a:extLst>
          </p:cNvPr>
          <p:cNvSpPr/>
          <p:nvPr/>
        </p:nvSpPr>
        <p:spPr>
          <a:xfrm>
            <a:off x="4965839" y="10597253"/>
            <a:ext cx="44361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CB87C887-5458-4558-96C6-583BC2412479}"/>
              </a:ext>
            </a:extLst>
          </p:cNvPr>
          <p:cNvSpPr txBox="1"/>
          <p:nvPr/>
        </p:nvSpPr>
        <p:spPr>
          <a:xfrm>
            <a:off x="4892266" y="10279725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solidFill>
                  <a:srgbClr val="990000"/>
                </a:solidFill>
                <a:latin typeface="Montserrat" panose="00000500000000000000" pitchFamily="2" charset="0"/>
              </a:rPr>
              <a:t>Confirme a nova senha</a:t>
            </a:r>
            <a:endParaRPr lang="pt-PT" sz="1400" dirty="0"/>
          </a:p>
        </p:txBody>
      </p: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2084F4D0-F6CB-4A65-A5E7-B3E581F96170}"/>
              </a:ext>
            </a:extLst>
          </p:cNvPr>
          <p:cNvGrpSpPr/>
          <p:nvPr/>
        </p:nvGrpSpPr>
        <p:grpSpPr>
          <a:xfrm>
            <a:off x="4959861" y="11191424"/>
            <a:ext cx="1839433" cy="514818"/>
            <a:chOff x="6330869" y="9509937"/>
            <a:chExt cx="1839433" cy="514818"/>
          </a:xfrm>
        </p:grpSpPr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6DD28371-486E-4B66-91A2-24C5FD359802}"/>
                </a:ext>
              </a:extLst>
            </p:cNvPr>
            <p:cNvSpPr/>
            <p:nvPr/>
          </p:nvSpPr>
          <p:spPr>
            <a:xfrm>
              <a:off x="6330869" y="9509937"/>
              <a:ext cx="1839433" cy="514818"/>
            </a:xfrm>
            <a:prstGeom prst="rect">
              <a:avLst/>
            </a:prstGeom>
            <a:solidFill>
              <a:srgbClr val="7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D5A35B48-D1F5-4344-8399-8F4B6F32E24A}"/>
                </a:ext>
              </a:extLst>
            </p:cNvPr>
            <p:cNvSpPr txBox="1"/>
            <p:nvPr/>
          </p:nvSpPr>
          <p:spPr>
            <a:xfrm>
              <a:off x="6352333" y="9595931"/>
              <a:ext cx="181796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SUBMETER</a:t>
              </a:r>
            </a:p>
          </p:txBody>
        </p:sp>
      </p:grp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F8449728-64CC-4F83-BF1F-E45699013B2B}"/>
              </a:ext>
            </a:extLst>
          </p:cNvPr>
          <p:cNvSpPr/>
          <p:nvPr/>
        </p:nvSpPr>
        <p:spPr>
          <a:xfrm>
            <a:off x="4959861" y="4778874"/>
            <a:ext cx="1839433" cy="407821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5" name="Conexão reta unidirecional 44">
            <a:extLst>
              <a:ext uri="{FF2B5EF4-FFF2-40B4-BE49-F238E27FC236}">
                <a16:creationId xmlns:a16="http://schemas.microsoft.com/office/drawing/2014/main" id="{17ED461E-9695-4FA0-993C-CAFC7AB2393C}"/>
              </a:ext>
            </a:extLst>
          </p:cNvPr>
          <p:cNvCxnSpPr>
            <a:cxnSpLocks/>
          </p:cNvCxnSpPr>
          <p:nvPr/>
        </p:nvCxnSpPr>
        <p:spPr>
          <a:xfrm flipH="1">
            <a:off x="6793832" y="4259655"/>
            <a:ext cx="3066789" cy="7019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>
            <a:extLst>
              <a:ext uri="{FF2B5EF4-FFF2-40B4-BE49-F238E27FC236}">
                <a16:creationId xmlns:a16="http://schemas.microsoft.com/office/drawing/2014/main" id="{EF0CEF5B-DB8C-4B67-931C-F6AEECA95638}"/>
              </a:ext>
            </a:extLst>
          </p:cNvPr>
          <p:cNvSpPr/>
          <p:nvPr/>
        </p:nvSpPr>
        <p:spPr>
          <a:xfrm>
            <a:off x="9876107" y="3919765"/>
            <a:ext cx="3493111" cy="111257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E1DD69C-049F-4C9F-89AE-731A8650D20F}"/>
              </a:ext>
            </a:extLst>
          </p:cNvPr>
          <p:cNvSpPr txBox="1"/>
          <p:nvPr/>
        </p:nvSpPr>
        <p:spPr>
          <a:xfrm>
            <a:off x="9664882" y="4016433"/>
            <a:ext cx="35302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left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#660000</a:t>
            </a:r>
            <a:endParaRPr lang="pt-PT" dirty="0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F991769F-D745-403B-994A-7D953238EBA5}"/>
              </a:ext>
            </a:extLst>
          </p:cNvPr>
          <p:cNvSpPr txBox="1"/>
          <p:nvPr/>
        </p:nvSpPr>
        <p:spPr>
          <a:xfrm>
            <a:off x="10363192" y="159327"/>
            <a:ext cx="1657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400" b="0" i="0" u="none" strike="noStrike" dirty="0">
                <a:solidFill>
                  <a:srgbClr val="990000"/>
                </a:solidFill>
                <a:effectLst/>
                <a:latin typeface="Montserrat" panose="00000500000000000000" pitchFamily="2" charset="0"/>
              </a:rPr>
              <a:t>0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3025844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0FA3135-27CF-4D26-916C-BCCD88152713}"/>
              </a:ext>
            </a:extLst>
          </p:cNvPr>
          <p:cNvSpPr/>
          <p:nvPr/>
        </p:nvSpPr>
        <p:spPr>
          <a:xfrm>
            <a:off x="0" y="262759"/>
            <a:ext cx="12192000" cy="1166648"/>
          </a:xfrm>
          <a:prstGeom prst="rect">
            <a:avLst/>
          </a:prstGeom>
          <a:solidFill>
            <a:srgbClr val="640000"/>
          </a:solidFill>
          <a:ln>
            <a:solidFill>
              <a:srgbClr val="6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78E7494-797E-47B7-97DE-48B5299E4FE8}"/>
              </a:ext>
            </a:extLst>
          </p:cNvPr>
          <p:cNvSpPr txBox="1"/>
          <p:nvPr/>
        </p:nvSpPr>
        <p:spPr>
          <a:xfrm>
            <a:off x="0" y="262759"/>
            <a:ext cx="121920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6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PT" sz="66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Esquema de Navegação</a:t>
            </a:r>
            <a:endParaRPr lang="pt-PT" sz="1100" b="0" dirty="0">
              <a:effectLst/>
            </a:endParaRPr>
          </a:p>
          <a:p>
            <a:br>
              <a:rPr lang="pt-PT" sz="1050" dirty="0"/>
            </a:br>
            <a:endParaRPr lang="pt-PT" sz="105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90915C-F87B-4B95-8CE2-7D82EFFCB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68" y="1583322"/>
            <a:ext cx="8643879" cy="527467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8EB560E-1B6F-4D12-B08D-37FA0D927A92}"/>
              </a:ext>
            </a:extLst>
          </p:cNvPr>
          <p:cNvSpPr txBox="1"/>
          <p:nvPr/>
        </p:nvSpPr>
        <p:spPr>
          <a:xfrm>
            <a:off x="273269" y="1693920"/>
            <a:ext cx="29868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Nota: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Verde: Ações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Vermelho: Apresentação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28334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0FA3135-27CF-4D26-916C-BCCD88152713}"/>
              </a:ext>
            </a:extLst>
          </p:cNvPr>
          <p:cNvSpPr/>
          <p:nvPr/>
        </p:nvSpPr>
        <p:spPr>
          <a:xfrm>
            <a:off x="0" y="262759"/>
            <a:ext cx="12192000" cy="1166648"/>
          </a:xfrm>
          <a:prstGeom prst="rect">
            <a:avLst/>
          </a:prstGeom>
          <a:solidFill>
            <a:srgbClr val="640000"/>
          </a:solidFill>
          <a:ln>
            <a:solidFill>
              <a:srgbClr val="6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78E7494-797E-47B7-97DE-48B5299E4FE8}"/>
              </a:ext>
            </a:extLst>
          </p:cNvPr>
          <p:cNvSpPr txBox="1"/>
          <p:nvPr/>
        </p:nvSpPr>
        <p:spPr>
          <a:xfrm>
            <a:off x="0" y="262759"/>
            <a:ext cx="121920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6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PT" sz="66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Esquema de Navegação</a:t>
            </a:r>
            <a:endParaRPr lang="pt-PT" sz="1100" b="0" dirty="0">
              <a:effectLst/>
            </a:endParaRPr>
          </a:p>
          <a:p>
            <a:br>
              <a:rPr lang="pt-PT" sz="1050" dirty="0"/>
            </a:br>
            <a:endParaRPr lang="pt-PT" sz="105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D1CAE75-65D4-4D78-BD7D-D7D62DFA5456}"/>
              </a:ext>
            </a:extLst>
          </p:cNvPr>
          <p:cNvSpPr txBox="1"/>
          <p:nvPr/>
        </p:nvSpPr>
        <p:spPr>
          <a:xfrm>
            <a:off x="273269" y="1693920"/>
            <a:ext cx="29868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Nota: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Verde</a:t>
            </a:r>
            <a:r>
              <a:rPr lang="pt-PT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Ações</a:t>
            </a:r>
            <a:endParaRPr lang="pt-PT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Vermelho: Apresentação</a:t>
            </a:r>
          </a:p>
          <a:p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532415-4015-4AC1-B85E-226B2340C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229" y="1548217"/>
            <a:ext cx="5247541" cy="521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47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5A74B2-D08D-4B46-B5CE-443C53D57FD9}"/>
              </a:ext>
            </a:extLst>
          </p:cNvPr>
          <p:cNvSpPr/>
          <p:nvPr/>
        </p:nvSpPr>
        <p:spPr>
          <a:xfrm>
            <a:off x="0" y="1924329"/>
            <a:ext cx="12192000" cy="5333721"/>
          </a:xfrm>
          <a:prstGeom prst="rect">
            <a:avLst/>
          </a:prstGeom>
          <a:solidFill>
            <a:srgbClr val="3E0000"/>
          </a:solidFill>
          <a:ln>
            <a:solidFill>
              <a:srgbClr val="3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73E085D6-78C2-4534-A181-B0EC5C8E61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-27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810" b="22535"/>
          <a:stretch/>
        </p:blipFill>
        <p:spPr bwMode="auto">
          <a:xfrm>
            <a:off x="0" y="-40881"/>
            <a:ext cx="12192000" cy="196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F195B52-7755-4064-95B9-A99D479F98E0}"/>
              </a:ext>
            </a:extLst>
          </p:cNvPr>
          <p:cNvSpPr txBox="1"/>
          <p:nvPr/>
        </p:nvSpPr>
        <p:spPr>
          <a:xfrm>
            <a:off x="0" y="404553"/>
            <a:ext cx="12192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pt-PT" sz="32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SIEM - 1º SEMESTRE - 2020/2021</a:t>
            </a:r>
            <a:br>
              <a:rPr lang="pt-PT" sz="3200" b="0" dirty="0">
                <a:effectLst/>
              </a:rPr>
            </a:br>
            <a:r>
              <a:rPr lang="pt-PT" sz="32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Aplicação PHP</a:t>
            </a:r>
            <a:endParaRPr lang="pt-PT" sz="3200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D8141C9F-5EE1-4F80-B63A-505D636EC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618" y="2054593"/>
            <a:ext cx="1514308" cy="183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6398FA3F-521F-4B3E-AD8F-119610BA9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1" r="5051"/>
          <a:stretch/>
        </p:blipFill>
        <p:spPr bwMode="auto">
          <a:xfrm>
            <a:off x="1448575" y="4253933"/>
            <a:ext cx="1514308" cy="183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7E8D086-907A-460A-B4C5-0EE24AAD1D84}"/>
              </a:ext>
            </a:extLst>
          </p:cNvPr>
          <p:cNvSpPr txBox="1"/>
          <p:nvPr/>
        </p:nvSpPr>
        <p:spPr>
          <a:xfrm>
            <a:off x="3078140" y="2590332"/>
            <a:ext cx="77122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2400" b="0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Mafalda Ho de Almeida Santos</a:t>
            </a:r>
            <a:endParaRPr lang="pt-PT" sz="24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2400" b="0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up201605771@fe.up.pt</a:t>
            </a:r>
            <a:endParaRPr lang="pt-PT" sz="2400" b="0" dirty="0">
              <a:effectLst/>
            </a:endParaRPr>
          </a:p>
          <a:p>
            <a:br>
              <a:rPr lang="pt-PT" sz="2400" dirty="0"/>
            </a:br>
            <a:endParaRPr lang="pt-PT" sz="24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B57DCED-7279-4629-A57E-F142C55DFB1E}"/>
              </a:ext>
            </a:extLst>
          </p:cNvPr>
          <p:cNvSpPr txBox="1"/>
          <p:nvPr/>
        </p:nvSpPr>
        <p:spPr>
          <a:xfrm>
            <a:off x="3882251" y="4823823"/>
            <a:ext cx="61040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2400" b="0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Sílvia Dolores Nogueira Faria</a:t>
            </a:r>
            <a:endParaRPr lang="pt-PT" sz="24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2400" b="0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up201603368@fe.up.pt</a:t>
            </a:r>
            <a:endParaRPr lang="pt-PT" sz="2400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676889E-6D7F-47F4-B986-61A98356C277}"/>
              </a:ext>
            </a:extLst>
          </p:cNvPr>
          <p:cNvGrpSpPr/>
          <p:nvPr/>
        </p:nvGrpSpPr>
        <p:grpSpPr>
          <a:xfrm>
            <a:off x="1819285" y="6384456"/>
            <a:ext cx="8553430" cy="528612"/>
            <a:chOff x="1497307" y="6406236"/>
            <a:chExt cx="8553430" cy="528612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15AD7843-386A-4529-8C2C-643A93AEDC13}"/>
                </a:ext>
              </a:extLst>
            </p:cNvPr>
            <p:cNvGrpSpPr/>
            <p:nvPr/>
          </p:nvGrpSpPr>
          <p:grpSpPr>
            <a:xfrm>
              <a:off x="1497307" y="6406236"/>
              <a:ext cx="1524000" cy="514818"/>
              <a:chOff x="-3503149" y="4481198"/>
              <a:chExt cx="1524000" cy="514818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9E7606F7-DB31-4C1E-BD44-933FDB30D355}"/>
                  </a:ext>
                </a:extLst>
              </p:cNvPr>
              <p:cNvSpPr/>
              <p:nvPr/>
            </p:nvSpPr>
            <p:spPr>
              <a:xfrm>
                <a:off x="-3469151" y="4481198"/>
                <a:ext cx="1490002" cy="514818"/>
              </a:xfrm>
              <a:prstGeom prst="rect">
                <a:avLst/>
              </a:prstGeom>
              <a:solidFill>
                <a:srgbClr val="7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D0269F1-0E0D-4F12-BF63-A6CBF800D610}"/>
                  </a:ext>
                </a:extLst>
              </p:cNvPr>
              <p:cNvSpPr txBox="1"/>
              <p:nvPr/>
            </p:nvSpPr>
            <p:spPr>
              <a:xfrm>
                <a:off x="-3503149" y="4538552"/>
                <a:ext cx="1524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20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SITE</a:t>
                </a:r>
              </a:p>
            </p:txBody>
          </p:sp>
        </p:grp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3B79D388-1603-4ECE-BCCC-65979F39B360}"/>
                </a:ext>
              </a:extLst>
            </p:cNvPr>
            <p:cNvGrpSpPr/>
            <p:nvPr/>
          </p:nvGrpSpPr>
          <p:grpSpPr>
            <a:xfrm>
              <a:off x="3851783" y="6420030"/>
              <a:ext cx="1524000" cy="514818"/>
              <a:chOff x="-3503149" y="4481198"/>
              <a:chExt cx="1524000" cy="514818"/>
            </a:xfrm>
          </p:grpSpPr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A424E4EB-5D2F-481F-B8A8-EDEB8D1CDDE2}"/>
                  </a:ext>
                </a:extLst>
              </p:cNvPr>
              <p:cNvSpPr/>
              <p:nvPr/>
            </p:nvSpPr>
            <p:spPr>
              <a:xfrm>
                <a:off x="-3469151" y="4481198"/>
                <a:ext cx="1490002" cy="514818"/>
              </a:xfrm>
              <a:prstGeom prst="rect">
                <a:avLst/>
              </a:prstGeom>
              <a:solidFill>
                <a:srgbClr val="7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24582F49-2147-4216-8277-FC0DFAFE96D6}"/>
                  </a:ext>
                </a:extLst>
              </p:cNvPr>
              <p:cNvSpPr txBox="1"/>
              <p:nvPr/>
            </p:nvSpPr>
            <p:spPr>
              <a:xfrm>
                <a:off x="-3503149" y="4538552"/>
                <a:ext cx="1524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20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PHP</a:t>
                </a:r>
              </a:p>
            </p:txBody>
          </p:sp>
        </p:grp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009A0424-B219-4893-846E-A4F1CF30C426}"/>
                </a:ext>
              </a:extLst>
            </p:cNvPr>
            <p:cNvGrpSpPr/>
            <p:nvPr/>
          </p:nvGrpSpPr>
          <p:grpSpPr>
            <a:xfrm>
              <a:off x="6172261" y="6420030"/>
              <a:ext cx="1524000" cy="514818"/>
              <a:chOff x="-3503149" y="4481198"/>
              <a:chExt cx="1524000" cy="514818"/>
            </a:xfrm>
          </p:grpSpPr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2C446861-3682-4633-8596-6B7430E3768D}"/>
                  </a:ext>
                </a:extLst>
              </p:cNvPr>
              <p:cNvSpPr/>
              <p:nvPr/>
            </p:nvSpPr>
            <p:spPr>
              <a:xfrm>
                <a:off x="-3469151" y="4481198"/>
                <a:ext cx="1490002" cy="514818"/>
              </a:xfrm>
              <a:prstGeom prst="rect">
                <a:avLst/>
              </a:prstGeom>
              <a:solidFill>
                <a:srgbClr val="7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77CCE1E5-7519-4F89-B942-D043BE02C23B}"/>
                  </a:ext>
                </a:extLst>
              </p:cNvPr>
              <p:cNvSpPr txBox="1"/>
              <p:nvPr/>
            </p:nvSpPr>
            <p:spPr>
              <a:xfrm>
                <a:off x="-3503149" y="4538552"/>
                <a:ext cx="1524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20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PPT</a:t>
                </a:r>
              </a:p>
            </p:txBody>
          </p:sp>
        </p:grp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CF0425C1-FCC5-47F6-BAFD-B0536D981838}"/>
                </a:ext>
              </a:extLst>
            </p:cNvPr>
            <p:cNvGrpSpPr/>
            <p:nvPr/>
          </p:nvGrpSpPr>
          <p:grpSpPr>
            <a:xfrm>
              <a:off x="8526737" y="6406236"/>
              <a:ext cx="1524000" cy="514818"/>
              <a:chOff x="-3503149" y="4481198"/>
              <a:chExt cx="1524000" cy="514818"/>
            </a:xfrm>
          </p:grpSpPr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13DCF9D7-8B0F-41BE-9FA2-F7F1F1F2B68C}"/>
                  </a:ext>
                </a:extLst>
              </p:cNvPr>
              <p:cNvSpPr/>
              <p:nvPr/>
            </p:nvSpPr>
            <p:spPr>
              <a:xfrm>
                <a:off x="-3469151" y="4481198"/>
                <a:ext cx="1490002" cy="514818"/>
              </a:xfrm>
              <a:prstGeom prst="rect">
                <a:avLst/>
              </a:prstGeom>
              <a:solidFill>
                <a:srgbClr val="7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5B9CDBD4-3B93-441A-90BA-26B7033F358B}"/>
                  </a:ext>
                </a:extLst>
              </p:cNvPr>
              <p:cNvSpPr txBox="1"/>
              <p:nvPr/>
            </p:nvSpPr>
            <p:spPr>
              <a:xfrm>
                <a:off x="-3503149" y="4538552"/>
                <a:ext cx="1524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20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CSS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3191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5A74B2-D08D-4B46-B5CE-443C53D57FD9}"/>
              </a:ext>
            </a:extLst>
          </p:cNvPr>
          <p:cNvSpPr/>
          <p:nvPr/>
        </p:nvSpPr>
        <p:spPr>
          <a:xfrm>
            <a:off x="0" y="1924329"/>
            <a:ext cx="12192000" cy="5333721"/>
          </a:xfrm>
          <a:prstGeom prst="rect">
            <a:avLst/>
          </a:prstGeom>
          <a:solidFill>
            <a:srgbClr val="3E0000"/>
          </a:solidFill>
          <a:ln>
            <a:solidFill>
              <a:srgbClr val="3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73E085D6-78C2-4534-A181-B0EC5C8E61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-27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810" b="22535"/>
          <a:stretch/>
        </p:blipFill>
        <p:spPr bwMode="auto">
          <a:xfrm>
            <a:off x="0" y="-40881"/>
            <a:ext cx="12192000" cy="196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F195B52-7755-4064-95B9-A99D479F98E0}"/>
              </a:ext>
            </a:extLst>
          </p:cNvPr>
          <p:cNvSpPr txBox="1"/>
          <p:nvPr/>
        </p:nvSpPr>
        <p:spPr>
          <a:xfrm>
            <a:off x="0" y="404553"/>
            <a:ext cx="12192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pt-PT" sz="32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SIEM - 1º SEMESTRE - 2020/2021</a:t>
            </a:r>
            <a:br>
              <a:rPr lang="pt-PT" sz="3200" b="0" dirty="0">
                <a:effectLst/>
              </a:rPr>
            </a:br>
            <a:r>
              <a:rPr lang="pt-PT" sz="32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Aplicação PHP</a:t>
            </a:r>
            <a:endParaRPr lang="pt-PT" sz="3200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D8141C9F-5EE1-4F80-B63A-505D636EC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618" y="2054593"/>
            <a:ext cx="1514308" cy="183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6398FA3F-521F-4B3E-AD8F-119610BA9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1" r="5051"/>
          <a:stretch/>
        </p:blipFill>
        <p:spPr bwMode="auto">
          <a:xfrm>
            <a:off x="1448575" y="4253933"/>
            <a:ext cx="1514308" cy="183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7E8D086-907A-460A-B4C5-0EE24AAD1D84}"/>
              </a:ext>
            </a:extLst>
          </p:cNvPr>
          <p:cNvSpPr txBox="1"/>
          <p:nvPr/>
        </p:nvSpPr>
        <p:spPr>
          <a:xfrm>
            <a:off x="3078140" y="2590332"/>
            <a:ext cx="77122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2400" b="0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Mafalda Ho de Almeida Santos</a:t>
            </a:r>
            <a:endParaRPr lang="pt-PT" sz="24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2400" b="0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up201605771@fe.up.pt</a:t>
            </a:r>
            <a:endParaRPr lang="pt-PT" sz="2400" b="0" dirty="0">
              <a:effectLst/>
            </a:endParaRPr>
          </a:p>
          <a:p>
            <a:br>
              <a:rPr lang="pt-PT" sz="2400" dirty="0"/>
            </a:br>
            <a:endParaRPr lang="pt-PT" sz="24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B57DCED-7279-4629-A57E-F142C55DFB1E}"/>
              </a:ext>
            </a:extLst>
          </p:cNvPr>
          <p:cNvSpPr txBox="1"/>
          <p:nvPr/>
        </p:nvSpPr>
        <p:spPr>
          <a:xfrm>
            <a:off x="3882251" y="4823823"/>
            <a:ext cx="61040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2400" b="0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Sílvia Dolores Nogueira Faria</a:t>
            </a:r>
            <a:endParaRPr lang="pt-PT" sz="24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PT" sz="2400" b="0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up201603368@fe.up.pt</a:t>
            </a:r>
            <a:endParaRPr lang="pt-PT" sz="2400" b="0" dirty="0">
              <a:effectLst/>
            </a:endParaRPr>
          </a:p>
          <a:p>
            <a:br>
              <a:rPr lang="pt-PT" dirty="0"/>
            </a:br>
            <a:endParaRPr lang="pt-PT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676889E-6D7F-47F4-B986-61A98356C277}"/>
              </a:ext>
            </a:extLst>
          </p:cNvPr>
          <p:cNvGrpSpPr/>
          <p:nvPr/>
        </p:nvGrpSpPr>
        <p:grpSpPr>
          <a:xfrm>
            <a:off x="1819285" y="6384456"/>
            <a:ext cx="8553430" cy="528612"/>
            <a:chOff x="1497307" y="6406236"/>
            <a:chExt cx="8553430" cy="528612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15AD7843-386A-4529-8C2C-643A93AEDC13}"/>
                </a:ext>
              </a:extLst>
            </p:cNvPr>
            <p:cNvGrpSpPr/>
            <p:nvPr/>
          </p:nvGrpSpPr>
          <p:grpSpPr>
            <a:xfrm>
              <a:off x="1497307" y="6406236"/>
              <a:ext cx="1524000" cy="514818"/>
              <a:chOff x="-3503149" y="4481198"/>
              <a:chExt cx="1524000" cy="514818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9E7606F7-DB31-4C1E-BD44-933FDB30D355}"/>
                  </a:ext>
                </a:extLst>
              </p:cNvPr>
              <p:cNvSpPr/>
              <p:nvPr/>
            </p:nvSpPr>
            <p:spPr>
              <a:xfrm>
                <a:off x="-3469151" y="4481198"/>
                <a:ext cx="1490002" cy="514818"/>
              </a:xfrm>
              <a:prstGeom prst="rect">
                <a:avLst/>
              </a:prstGeom>
              <a:solidFill>
                <a:srgbClr val="7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D0269F1-0E0D-4F12-BF63-A6CBF800D610}"/>
                  </a:ext>
                </a:extLst>
              </p:cNvPr>
              <p:cNvSpPr txBox="1"/>
              <p:nvPr/>
            </p:nvSpPr>
            <p:spPr>
              <a:xfrm>
                <a:off x="-3503149" y="4538552"/>
                <a:ext cx="1524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20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SITE</a:t>
                </a:r>
              </a:p>
            </p:txBody>
          </p:sp>
        </p:grp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3B79D388-1603-4ECE-BCCC-65979F39B360}"/>
                </a:ext>
              </a:extLst>
            </p:cNvPr>
            <p:cNvGrpSpPr/>
            <p:nvPr/>
          </p:nvGrpSpPr>
          <p:grpSpPr>
            <a:xfrm>
              <a:off x="3851783" y="6420030"/>
              <a:ext cx="1524000" cy="514818"/>
              <a:chOff x="-3503149" y="4481198"/>
              <a:chExt cx="1524000" cy="514818"/>
            </a:xfrm>
          </p:grpSpPr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A424E4EB-5D2F-481F-B8A8-EDEB8D1CDDE2}"/>
                  </a:ext>
                </a:extLst>
              </p:cNvPr>
              <p:cNvSpPr/>
              <p:nvPr/>
            </p:nvSpPr>
            <p:spPr>
              <a:xfrm>
                <a:off x="-3469151" y="4481198"/>
                <a:ext cx="1490002" cy="514818"/>
              </a:xfrm>
              <a:prstGeom prst="rect">
                <a:avLst/>
              </a:prstGeom>
              <a:solidFill>
                <a:srgbClr val="7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24582F49-2147-4216-8277-FC0DFAFE96D6}"/>
                  </a:ext>
                </a:extLst>
              </p:cNvPr>
              <p:cNvSpPr txBox="1"/>
              <p:nvPr/>
            </p:nvSpPr>
            <p:spPr>
              <a:xfrm>
                <a:off x="-3503149" y="4538552"/>
                <a:ext cx="1524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20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PHP</a:t>
                </a:r>
              </a:p>
            </p:txBody>
          </p:sp>
        </p:grp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009A0424-B219-4893-846E-A4F1CF30C426}"/>
                </a:ext>
              </a:extLst>
            </p:cNvPr>
            <p:cNvGrpSpPr/>
            <p:nvPr/>
          </p:nvGrpSpPr>
          <p:grpSpPr>
            <a:xfrm>
              <a:off x="6172261" y="6420030"/>
              <a:ext cx="1524000" cy="514818"/>
              <a:chOff x="-3503149" y="4481198"/>
              <a:chExt cx="1524000" cy="514818"/>
            </a:xfrm>
          </p:grpSpPr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2C446861-3682-4633-8596-6B7430E3768D}"/>
                  </a:ext>
                </a:extLst>
              </p:cNvPr>
              <p:cNvSpPr/>
              <p:nvPr/>
            </p:nvSpPr>
            <p:spPr>
              <a:xfrm>
                <a:off x="-3469151" y="4481198"/>
                <a:ext cx="1490002" cy="514818"/>
              </a:xfrm>
              <a:prstGeom prst="rect">
                <a:avLst/>
              </a:prstGeom>
              <a:solidFill>
                <a:srgbClr val="7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77CCE1E5-7519-4F89-B942-D043BE02C23B}"/>
                  </a:ext>
                </a:extLst>
              </p:cNvPr>
              <p:cNvSpPr txBox="1"/>
              <p:nvPr/>
            </p:nvSpPr>
            <p:spPr>
              <a:xfrm>
                <a:off x="-3503149" y="4538552"/>
                <a:ext cx="1524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20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PPT</a:t>
                </a:r>
              </a:p>
            </p:txBody>
          </p:sp>
        </p:grp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CF0425C1-FCC5-47F6-BAFD-B0536D981838}"/>
                </a:ext>
              </a:extLst>
            </p:cNvPr>
            <p:cNvGrpSpPr/>
            <p:nvPr/>
          </p:nvGrpSpPr>
          <p:grpSpPr>
            <a:xfrm>
              <a:off x="8526737" y="6406236"/>
              <a:ext cx="1524000" cy="514818"/>
              <a:chOff x="-3503149" y="4481198"/>
              <a:chExt cx="1524000" cy="514818"/>
            </a:xfrm>
          </p:grpSpPr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13DCF9D7-8B0F-41BE-9FA2-F7F1F1F2B68C}"/>
                  </a:ext>
                </a:extLst>
              </p:cNvPr>
              <p:cNvSpPr/>
              <p:nvPr/>
            </p:nvSpPr>
            <p:spPr>
              <a:xfrm>
                <a:off x="-3469151" y="4481198"/>
                <a:ext cx="1490002" cy="514818"/>
              </a:xfrm>
              <a:prstGeom prst="rect">
                <a:avLst/>
              </a:prstGeom>
              <a:solidFill>
                <a:srgbClr val="7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5B9CDBD4-3B93-441A-90BA-26B7033F358B}"/>
                  </a:ext>
                </a:extLst>
              </p:cNvPr>
              <p:cNvSpPr txBox="1"/>
              <p:nvPr/>
            </p:nvSpPr>
            <p:spPr>
              <a:xfrm>
                <a:off x="-3503149" y="4538552"/>
                <a:ext cx="1524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20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CSS</a:t>
                </a:r>
              </a:p>
            </p:txBody>
          </p:sp>
        </p:grpSp>
      </p:grp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1061873-E6AC-4855-A655-7F6581E0E5A2}"/>
              </a:ext>
            </a:extLst>
          </p:cNvPr>
          <p:cNvSpPr/>
          <p:nvPr/>
        </p:nvSpPr>
        <p:spPr>
          <a:xfrm>
            <a:off x="2057400" y="649182"/>
            <a:ext cx="8315315" cy="1275147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67B1EB55-433E-4FB4-B199-3DA209436876}"/>
              </a:ext>
            </a:extLst>
          </p:cNvPr>
          <p:cNvCxnSpPr/>
          <p:nvPr/>
        </p:nvCxnSpPr>
        <p:spPr>
          <a:xfrm flipH="1">
            <a:off x="10372715" y="-550725"/>
            <a:ext cx="809635" cy="13525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C3E8EBA-AB95-486C-AB92-0D372321AD9F}"/>
              </a:ext>
            </a:extLst>
          </p:cNvPr>
          <p:cNvSpPr txBox="1"/>
          <p:nvPr/>
        </p:nvSpPr>
        <p:spPr>
          <a:xfrm>
            <a:off x="10372715" y="-1883026"/>
            <a:ext cx="33909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white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text-decoration: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bold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pt-PT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468D746-B9C2-4718-8736-26228DD96A66}"/>
              </a:ext>
            </a:extLst>
          </p:cNvPr>
          <p:cNvSpPr/>
          <p:nvPr/>
        </p:nvSpPr>
        <p:spPr>
          <a:xfrm>
            <a:off x="10777532" y="-2040334"/>
            <a:ext cx="2918599" cy="150508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34" name="Conexão reta unidirecional 33">
            <a:extLst>
              <a:ext uri="{FF2B5EF4-FFF2-40B4-BE49-F238E27FC236}">
                <a16:creationId xmlns:a16="http://schemas.microsoft.com/office/drawing/2014/main" id="{4A762502-6AB3-4637-B7E0-4FB2FB7A23D6}"/>
              </a:ext>
            </a:extLst>
          </p:cNvPr>
          <p:cNvCxnSpPr>
            <a:cxnSpLocks/>
          </p:cNvCxnSpPr>
          <p:nvPr/>
        </p:nvCxnSpPr>
        <p:spPr>
          <a:xfrm flipH="1">
            <a:off x="11715750" y="2076450"/>
            <a:ext cx="1043282" cy="10997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>
            <a:extLst>
              <a:ext uri="{FF2B5EF4-FFF2-40B4-BE49-F238E27FC236}">
                <a16:creationId xmlns:a16="http://schemas.microsoft.com/office/drawing/2014/main" id="{52EB8591-6E09-4BE1-9D27-AABA80BC2BD4}"/>
              </a:ext>
            </a:extLst>
          </p:cNvPr>
          <p:cNvSpPr/>
          <p:nvPr/>
        </p:nvSpPr>
        <p:spPr>
          <a:xfrm>
            <a:off x="12341811" y="1336464"/>
            <a:ext cx="3815177" cy="73998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0221436-241E-4768-A93F-5020E59B95E1}"/>
              </a:ext>
            </a:extLst>
          </p:cNvPr>
          <p:cNvSpPr txBox="1"/>
          <p:nvPr/>
        </p:nvSpPr>
        <p:spPr>
          <a:xfrm>
            <a:off x="12430115" y="1554997"/>
            <a:ext cx="5162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background-color: 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#3E0000</a:t>
            </a:r>
            <a:endParaRPr lang="pt-PT" dirty="0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AD039BAC-2DCC-4B0C-8F21-D20ACA98037D}"/>
              </a:ext>
            </a:extLst>
          </p:cNvPr>
          <p:cNvSpPr/>
          <p:nvPr/>
        </p:nvSpPr>
        <p:spPr>
          <a:xfrm>
            <a:off x="1003898" y="1982547"/>
            <a:ext cx="9276175" cy="206544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FFA7FE0C-828E-4452-BA32-B20E6944F8A3}"/>
              </a:ext>
            </a:extLst>
          </p:cNvPr>
          <p:cNvSpPr/>
          <p:nvPr/>
        </p:nvSpPr>
        <p:spPr>
          <a:xfrm>
            <a:off x="1526384" y="6255202"/>
            <a:ext cx="9139232" cy="83968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72EA554E-EC5F-4892-B2F8-E63D4FFE25D1}"/>
              </a:ext>
            </a:extLst>
          </p:cNvPr>
          <p:cNvSpPr/>
          <p:nvPr/>
        </p:nvSpPr>
        <p:spPr>
          <a:xfrm>
            <a:off x="8848715" y="6367207"/>
            <a:ext cx="1524000" cy="54586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0" name="Conexão reta unidirecional 39">
            <a:extLst>
              <a:ext uri="{FF2B5EF4-FFF2-40B4-BE49-F238E27FC236}">
                <a16:creationId xmlns:a16="http://schemas.microsoft.com/office/drawing/2014/main" id="{6ACFFD08-2D74-4279-AD50-BE1A34C18DE6}"/>
              </a:ext>
            </a:extLst>
          </p:cNvPr>
          <p:cNvCxnSpPr>
            <a:cxnSpLocks/>
          </p:cNvCxnSpPr>
          <p:nvPr/>
        </p:nvCxnSpPr>
        <p:spPr>
          <a:xfrm flipH="1">
            <a:off x="10406713" y="5867400"/>
            <a:ext cx="2112186" cy="75920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xão reta unidirecional 41">
            <a:extLst>
              <a:ext uri="{FF2B5EF4-FFF2-40B4-BE49-F238E27FC236}">
                <a16:creationId xmlns:a16="http://schemas.microsoft.com/office/drawing/2014/main" id="{EB5FF869-2B78-4807-A9BC-65192082793A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-319816" y="2781300"/>
            <a:ext cx="1323714" cy="2339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xão reta unidirecional 44">
            <a:extLst>
              <a:ext uri="{FF2B5EF4-FFF2-40B4-BE49-F238E27FC236}">
                <a16:creationId xmlns:a16="http://schemas.microsoft.com/office/drawing/2014/main" id="{4F86DF23-DD3B-4DE6-A349-1EAF52ADB41F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-543360" y="5323134"/>
            <a:ext cx="2069744" cy="13519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>
            <a:extLst>
              <a:ext uri="{FF2B5EF4-FFF2-40B4-BE49-F238E27FC236}">
                <a16:creationId xmlns:a16="http://schemas.microsoft.com/office/drawing/2014/main" id="{962E347A-1C09-4F94-AD5C-F0C62A740156}"/>
              </a:ext>
            </a:extLst>
          </p:cNvPr>
          <p:cNvSpPr/>
          <p:nvPr/>
        </p:nvSpPr>
        <p:spPr>
          <a:xfrm>
            <a:off x="12502684" y="5381326"/>
            <a:ext cx="3815177" cy="153174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65E1CB5-F447-47E8-8A27-B4645BFB5BCE}"/>
              </a:ext>
            </a:extLst>
          </p:cNvPr>
          <p:cNvSpPr txBox="1"/>
          <p:nvPr/>
        </p:nvSpPr>
        <p:spPr>
          <a:xfrm>
            <a:off x="12159350" y="5435740"/>
            <a:ext cx="41585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white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text-decoration: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bold</a:t>
            </a:r>
            <a:endParaRPr lang="en-US" dirty="0"/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background-color: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#700000</a:t>
            </a:r>
            <a:endParaRPr lang="pt-PT" dirty="0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500DE1F4-F1D6-4737-A717-42FCC12B8BDF}"/>
              </a:ext>
            </a:extLst>
          </p:cNvPr>
          <p:cNvSpPr/>
          <p:nvPr/>
        </p:nvSpPr>
        <p:spPr>
          <a:xfrm>
            <a:off x="-3584680" y="4719911"/>
            <a:ext cx="3017648" cy="143165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DE887E16-D54C-4796-A924-94D1490A0464}"/>
              </a:ext>
            </a:extLst>
          </p:cNvPr>
          <p:cNvSpPr txBox="1"/>
          <p:nvPr/>
        </p:nvSpPr>
        <p:spPr>
          <a:xfrm>
            <a:off x="-3945552" y="4788074"/>
            <a:ext cx="33169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display: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flex</a:t>
            </a:r>
            <a:endParaRPr lang="en-US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flex-direction: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row</a:t>
            </a:r>
            <a:endParaRPr lang="en-US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align-items: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en-US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justify-content: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en-US" b="0" dirty="0">
              <a:effectLst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9B7B2A2F-0347-460E-9326-4BC2C1AD7504}"/>
              </a:ext>
            </a:extLst>
          </p:cNvPr>
          <p:cNvSpPr/>
          <p:nvPr/>
        </p:nvSpPr>
        <p:spPr>
          <a:xfrm>
            <a:off x="-3584680" y="1924329"/>
            <a:ext cx="3264864" cy="212365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DD2A0A2-1AD4-4047-928E-8B17F794B7C9}"/>
              </a:ext>
            </a:extLst>
          </p:cNvPr>
          <p:cNvSpPr txBox="1"/>
          <p:nvPr/>
        </p:nvSpPr>
        <p:spPr>
          <a:xfrm>
            <a:off x="-3982421" y="2016662"/>
            <a:ext cx="339067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font-family: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Montserrat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text-align: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en-US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color: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white</a:t>
            </a:r>
            <a:endParaRPr lang="en-US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display: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flex</a:t>
            </a:r>
            <a:endParaRPr lang="en-US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flex-direction: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row</a:t>
            </a:r>
            <a:endParaRPr lang="en-US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align-items: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en-US" dirty="0"/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justify-content: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center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823309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Words>5966</Words>
  <Application>Microsoft Office PowerPoint</Application>
  <PresentationFormat>Ecrã Panorâmico</PresentationFormat>
  <Paragraphs>2093</Paragraphs>
  <Slides>57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Montserrat</vt:lpstr>
      <vt:lpstr>Open Sans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Sílvia Faria</dc:creator>
  <cp:lastModifiedBy>Sílvia Faria</cp:lastModifiedBy>
  <cp:revision>62</cp:revision>
  <dcterms:created xsi:type="dcterms:W3CDTF">2020-11-30T11:19:33Z</dcterms:created>
  <dcterms:modified xsi:type="dcterms:W3CDTF">2020-12-28T20:29:41Z</dcterms:modified>
</cp:coreProperties>
</file>